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9" r:id="rId5"/>
    <p:sldId id="265" r:id="rId6"/>
    <p:sldId id="264" r:id="rId7"/>
    <p:sldId id="269" r:id="rId8"/>
    <p:sldId id="279" r:id="rId9"/>
    <p:sldId id="292" r:id="rId10"/>
    <p:sldId id="310" r:id="rId11"/>
    <p:sldId id="299" r:id="rId12"/>
    <p:sldId id="311" r:id="rId13"/>
    <p:sldId id="312" r:id="rId14"/>
    <p:sldId id="328" r:id="rId15"/>
    <p:sldId id="303" r:id="rId16"/>
    <p:sldId id="313" r:id="rId17"/>
    <p:sldId id="308" r:id="rId18"/>
    <p:sldId id="314" r:id="rId19"/>
    <p:sldId id="291" r:id="rId20"/>
    <p:sldId id="315" r:id="rId21"/>
    <p:sldId id="293" r:id="rId22"/>
    <p:sldId id="324" r:id="rId23"/>
    <p:sldId id="327" r:id="rId24"/>
    <p:sldId id="329" r:id="rId25"/>
    <p:sldId id="318" r:id="rId26"/>
    <p:sldId id="304" r:id="rId27"/>
    <p:sldId id="319" r:id="rId28"/>
    <p:sldId id="309" r:id="rId29"/>
    <p:sldId id="321"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22">
          <p15:clr>
            <a:srgbClr val="A4A3A4"/>
          </p15:clr>
        </p15:guide>
        <p15:guide id="3" orient="horz" pos="906">
          <p15:clr>
            <a:srgbClr val="A4A3A4"/>
          </p15:clr>
        </p15:guide>
        <p15:guide id="4" pos="2880">
          <p15:clr>
            <a:srgbClr val="A4A3A4"/>
          </p15:clr>
        </p15:guide>
        <p15:guide id="5" pos="5482">
          <p15:clr>
            <a:srgbClr val="A4A3A4"/>
          </p15:clr>
        </p15:guide>
        <p15:guide id="6" pos="3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97"/>
    <a:srgbClr val="A90F88"/>
    <a:srgbClr val="515E66"/>
    <a:srgbClr val="DE4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7" autoAdjust="0"/>
    <p:restoredTop sz="85698" autoAdjust="0"/>
  </p:normalViewPr>
  <p:slideViewPr>
    <p:cSldViewPr snapToGrid="0">
      <p:cViewPr varScale="1">
        <p:scale>
          <a:sx n="99" d="100"/>
          <a:sy n="99" d="100"/>
        </p:scale>
        <p:origin x="2388" y="78"/>
      </p:cViewPr>
      <p:guideLst>
        <p:guide orient="horz" pos="2160"/>
        <p:guide orient="horz" pos="622"/>
        <p:guide orient="horz" pos="906"/>
        <p:guide pos="2880"/>
        <p:guide pos="5482"/>
        <p:guide pos="311"/>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172BF-EAAF-4136-B156-4A96C7B3CB9B}"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619347A7-96AA-422A-BE61-4BC6CC284EB9}">
      <dgm:prSet phldrT="[Text]" custT="1"/>
      <dgm:spPr/>
      <dgm:t>
        <a:bodyPr/>
        <a:lstStyle/>
        <a:p>
          <a:r>
            <a:rPr lang="en-US" sz="1800" b="1" dirty="0"/>
            <a:t>Employee</a:t>
          </a:r>
        </a:p>
      </dgm:t>
    </dgm:pt>
    <dgm:pt modelId="{C0850DBA-5AC0-4513-985A-E32ABEE27497}" type="parTrans" cxnId="{E302A171-EE91-483B-BA87-F4D168C09A86}">
      <dgm:prSet/>
      <dgm:spPr/>
      <dgm:t>
        <a:bodyPr/>
        <a:lstStyle/>
        <a:p>
          <a:endParaRPr lang="en-US"/>
        </a:p>
      </dgm:t>
    </dgm:pt>
    <dgm:pt modelId="{8E48D717-DE6C-49D6-8F3C-C9ED9A3E05C6}" type="sibTrans" cxnId="{E302A171-EE91-483B-BA87-F4D168C09A86}">
      <dgm:prSet/>
      <dgm:spPr/>
      <dgm:t>
        <a:bodyPr/>
        <a:lstStyle/>
        <a:p>
          <a:endParaRPr lang="en-US"/>
        </a:p>
      </dgm:t>
    </dgm:pt>
    <dgm:pt modelId="{6B6B971F-A24B-494C-9821-25B41D0632E9}">
      <dgm:prSet phldrT="[Text]" custT="1"/>
      <dgm:spPr/>
      <dgm:t>
        <a:bodyPr/>
        <a:lstStyle/>
        <a:p>
          <a:pPr>
            <a:spcAft>
              <a:spcPts val="600"/>
            </a:spcAft>
          </a:pPr>
          <a:r>
            <a:rPr lang="en-US" sz="1400" dirty="0"/>
            <a:t>$10,000 increments</a:t>
          </a:r>
        </a:p>
      </dgm:t>
    </dgm:pt>
    <dgm:pt modelId="{5D26AA73-1E0F-4786-9B7E-F8023F40F18B}" type="parTrans" cxnId="{FEEBFED6-6C98-4FBE-AA99-790FE8A43311}">
      <dgm:prSet/>
      <dgm:spPr/>
      <dgm:t>
        <a:bodyPr/>
        <a:lstStyle/>
        <a:p>
          <a:endParaRPr lang="en-US"/>
        </a:p>
      </dgm:t>
    </dgm:pt>
    <dgm:pt modelId="{B05D9991-8A9F-43EB-9B5A-7A1F53167988}" type="sibTrans" cxnId="{FEEBFED6-6C98-4FBE-AA99-790FE8A43311}">
      <dgm:prSet/>
      <dgm:spPr/>
      <dgm:t>
        <a:bodyPr/>
        <a:lstStyle/>
        <a:p>
          <a:endParaRPr lang="en-US"/>
        </a:p>
      </dgm:t>
    </dgm:pt>
    <dgm:pt modelId="{2C36FC9E-5F3F-466A-A59F-155C2CD518B8}">
      <dgm:prSet phldrT="[Text]" custT="1"/>
      <dgm:spPr/>
      <dgm:t>
        <a:bodyPr/>
        <a:lstStyle/>
        <a:p>
          <a:pPr>
            <a:spcAft>
              <a:spcPts val="600"/>
            </a:spcAft>
          </a:pPr>
          <a:r>
            <a:rPr lang="en-US" sz="1400" dirty="0"/>
            <a:t>Elect up to $500,000</a:t>
          </a:r>
        </a:p>
      </dgm:t>
    </dgm:pt>
    <dgm:pt modelId="{66BE7217-359E-400B-A4C3-18CAE7DBBC4F}" type="parTrans" cxnId="{281FCEFC-CC32-4154-A8BB-C1628077CAE5}">
      <dgm:prSet/>
      <dgm:spPr/>
      <dgm:t>
        <a:bodyPr/>
        <a:lstStyle/>
        <a:p>
          <a:endParaRPr lang="en-US"/>
        </a:p>
      </dgm:t>
    </dgm:pt>
    <dgm:pt modelId="{30B623FE-4C48-49CB-9722-89BA40BE38B4}" type="sibTrans" cxnId="{281FCEFC-CC32-4154-A8BB-C1628077CAE5}">
      <dgm:prSet/>
      <dgm:spPr/>
      <dgm:t>
        <a:bodyPr/>
        <a:lstStyle/>
        <a:p>
          <a:endParaRPr lang="en-US"/>
        </a:p>
      </dgm:t>
    </dgm:pt>
    <dgm:pt modelId="{A4E7B012-E19D-4FE8-853E-8B697C88264B}">
      <dgm:prSet phldrT="[Text]" custT="1"/>
      <dgm:spPr/>
      <dgm:t>
        <a:bodyPr/>
        <a:lstStyle/>
        <a:p>
          <a:r>
            <a:rPr lang="en-US" sz="1800" b="1" dirty="0"/>
            <a:t>Spouse</a:t>
          </a:r>
          <a:endParaRPr lang="en-US" sz="2400" b="1" dirty="0"/>
        </a:p>
      </dgm:t>
    </dgm:pt>
    <dgm:pt modelId="{A35580E6-E067-45AF-A6A1-276C1A205262}" type="parTrans" cxnId="{24CE5769-2438-42D1-92BC-3932663E825E}">
      <dgm:prSet/>
      <dgm:spPr/>
      <dgm:t>
        <a:bodyPr/>
        <a:lstStyle/>
        <a:p>
          <a:endParaRPr lang="en-US"/>
        </a:p>
      </dgm:t>
    </dgm:pt>
    <dgm:pt modelId="{7DAEF75D-337B-4C2C-AC05-A505C87D1281}" type="sibTrans" cxnId="{24CE5769-2438-42D1-92BC-3932663E825E}">
      <dgm:prSet/>
      <dgm:spPr/>
      <dgm:t>
        <a:bodyPr/>
        <a:lstStyle/>
        <a:p>
          <a:endParaRPr lang="en-US"/>
        </a:p>
      </dgm:t>
    </dgm:pt>
    <dgm:pt modelId="{BE2D666F-37E4-4FA6-9333-1F2AF3F4BCC6}">
      <dgm:prSet phldrT="[Text]" custT="1"/>
      <dgm:spPr/>
      <dgm:t>
        <a:bodyPr/>
        <a:lstStyle/>
        <a:p>
          <a:pPr>
            <a:spcAft>
              <a:spcPts val="600"/>
            </a:spcAft>
          </a:pPr>
          <a:r>
            <a:rPr lang="en-US" sz="1400" dirty="0"/>
            <a:t>$5,000 increments</a:t>
          </a:r>
        </a:p>
      </dgm:t>
    </dgm:pt>
    <dgm:pt modelId="{C79F9BF1-D348-4467-B612-1DD793C37521}" type="parTrans" cxnId="{016AF1C0-1353-48DA-A892-B225F0F48830}">
      <dgm:prSet/>
      <dgm:spPr/>
      <dgm:t>
        <a:bodyPr/>
        <a:lstStyle/>
        <a:p>
          <a:endParaRPr lang="en-US"/>
        </a:p>
      </dgm:t>
    </dgm:pt>
    <dgm:pt modelId="{CA7FFA4A-0412-4D3D-A399-BD8FA5DE8264}" type="sibTrans" cxnId="{016AF1C0-1353-48DA-A892-B225F0F48830}">
      <dgm:prSet/>
      <dgm:spPr/>
      <dgm:t>
        <a:bodyPr/>
        <a:lstStyle/>
        <a:p>
          <a:endParaRPr lang="en-US"/>
        </a:p>
      </dgm:t>
    </dgm:pt>
    <dgm:pt modelId="{CA5E0178-42CE-4DAA-8213-71AD14D4020D}">
      <dgm:prSet phldrT="[Text]" custT="1"/>
      <dgm:spPr/>
      <dgm:t>
        <a:bodyPr/>
        <a:lstStyle/>
        <a:p>
          <a:pPr>
            <a:spcAft>
              <a:spcPts val="600"/>
            </a:spcAft>
          </a:pPr>
          <a:r>
            <a:rPr lang="en-US" sz="1400" dirty="0"/>
            <a:t>Elect up to $250,000 </a:t>
          </a:r>
        </a:p>
      </dgm:t>
    </dgm:pt>
    <dgm:pt modelId="{88E79BE3-2543-46F8-B86F-C37FB6D0ABD7}" type="parTrans" cxnId="{4C5DD82A-6C42-4C35-A440-62DE570A7D97}">
      <dgm:prSet/>
      <dgm:spPr/>
      <dgm:t>
        <a:bodyPr/>
        <a:lstStyle/>
        <a:p>
          <a:endParaRPr lang="en-US"/>
        </a:p>
      </dgm:t>
    </dgm:pt>
    <dgm:pt modelId="{1AC36865-BAA9-4E3D-8AC9-828ACF7AE3F2}" type="sibTrans" cxnId="{4C5DD82A-6C42-4C35-A440-62DE570A7D97}">
      <dgm:prSet/>
      <dgm:spPr/>
      <dgm:t>
        <a:bodyPr/>
        <a:lstStyle/>
        <a:p>
          <a:endParaRPr lang="en-US"/>
        </a:p>
      </dgm:t>
    </dgm:pt>
    <dgm:pt modelId="{7D2E1DB0-7B74-48FB-AB28-9911D5451C4C}">
      <dgm:prSet phldrT="[Text]" custT="1"/>
      <dgm:spPr/>
      <dgm:t>
        <a:bodyPr/>
        <a:lstStyle/>
        <a:p>
          <a:r>
            <a:rPr lang="en-US" sz="1800" b="1" dirty="0"/>
            <a:t>Child</a:t>
          </a:r>
        </a:p>
      </dgm:t>
    </dgm:pt>
    <dgm:pt modelId="{89CA8B7E-8D54-479F-97D3-03173521CC27}" type="parTrans" cxnId="{291DA891-884D-46B9-8DEE-515E2C523709}">
      <dgm:prSet/>
      <dgm:spPr/>
      <dgm:t>
        <a:bodyPr/>
        <a:lstStyle/>
        <a:p>
          <a:endParaRPr lang="en-US"/>
        </a:p>
      </dgm:t>
    </dgm:pt>
    <dgm:pt modelId="{11D028C8-E5F5-4EC9-A588-A24F0BDEE8FE}" type="sibTrans" cxnId="{291DA891-884D-46B9-8DEE-515E2C523709}">
      <dgm:prSet/>
      <dgm:spPr/>
      <dgm:t>
        <a:bodyPr/>
        <a:lstStyle/>
        <a:p>
          <a:endParaRPr lang="en-US"/>
        </a:p>
      </dgm:t>
    </dgm:pt>
    <dgm:pt modelId="{E780A780-ED24-420C-B948-0BFA69CD6F7A}">
      <dgm:prSet phldrT="[Text]" custT="1"/>
      <dgm:spPr/>
      <dgm:t>
        <a:bodyPr/>
        <a:lstStyle/>
        <a:p>
          <a:pPr>
            <a:spcAft>
              <a:spcPts val="600"/>
            </a:spcAft>
          </a:pPr>
          <a:r>
            <a:rPr lang="en-US" sz="1400" dirty="0"/>
            <a:t>Elect $5,000, $10,000, $15,000, or $20,000</a:t>
          </a:r>
        </a:p>
      </dgm:t>
    </dgm:pt>
    <dgm:pt modelId="{6C123E6B-D134-4B91-B56E-1DB0C2134106}" type="parTrans" cxnId="{D3A6F926-C880-4B82-9730-7C2C98CB988C}">
      <dgm:prSet/>
      <dgm:spPr/>
      <dgm:t>
        <a:bodyPr/>
        <a:lstStyle/>
        <a:p>
          <a:endParaRPr lang="en-US"/>
        </a:p>
      </dgm:t>
    </dgm:pt>
    <dgm:pt modelId="{B12D384C-4517-467D-8D48-9BF647CDDF08}" type="sibTrans" cxnId="{D3A6F926-C880-4B82-9730-7C2C98CB988C}">
      <dgm:prSet/>
      <dgm:spPr/>
      <dgm:t>
        <a:bodyPr/>
        <a:lstStyle/>
        <a:p>
          <a:endParaRPr lang="en-US"/>
        </a:p>
      </dgm:t>
    </dgm:pt>
    <dgm:pt modelId="{CE4745AA-88F4-4380-A290-46F3BD43678A}">
      <dgm:prSet phldrT="[Text]" custT="1"/>
      <dgm:spPr/>
      <dgm:t>
        <a:bodyPr/>
        <a:lstStyle/>
        <a:p>
          <a:pPr>
            <a:spcAft>
              <a:spcPts val="600"/>
            </a:spcAft>
          </a:pPr>
          <a:r>
            <a:rPr lang="en-US" sz="1400" b="0" dirty="0"/>
            <a:t>One election insures all children from live birth to age 26</a:t>
          </a:r>
        </a:p>
      </dgm:t>
    </dgm:pt>
    <dgm:pt modelId="{83023267-BA8B-40D7-9233-2E1B5A43591A}" type="parTrans" cxnId="{49A5DB92-71A3-4AE4-A00F-5A5AFFE3473F}">
      <dgm:prSet/>
      <dgm:spPr/>
      <dgm:t>
        <a:bodyPr/>
        <a:lstStyle/>
        <a:p>
          <a:endParaRPr lang="en-US"/>
        </a:p>
      </dgm:t>
    </dgm:pt>
    <dgm:pt modelId="{65CA603D-C36A-41FD-9F07-682EC0C6E570}" type="sibTrans" cxnId="{49A5DB92-71A3-4AE4-A00F-5A5AFFE3473F}">
      <dgm:prSet/>
      <dgm:spPr/>
      <dgm:t>
        <a:bodyPr/>
        <a:lstStyle/>
        <a:p>
          <a:endParaRPr lang="en-US"/>
        </a:p>
      </dgm:t>
    </dgm:pt>
    <dgm:pt modelId="{499C063E-8D45-4980-BA8D-267E2A31AD28}">
      <dgm:prSet phldrT="[Text]" custT="1"/>
      <dgm:spPr/>
      <dgm:t>
        <a:bodyPr/>
        <a:lstStyle/>
        <a:p>
          <a:pPr>
            <a:spcAft>
              <a:spcPts val="600"/>
            </a:spcAft>
          </a:pPr>
          <a:r>
            <a:rPr lang="en-US" sz="1400" dirty="0"/>
            <a:t>A spouse is not eligible if also eligible as an employee</a:t>
          </a:r>
        </a:p>
      </dgm:t>
    </dgm:pt>
    <dgm:pt modelId="{0E5B84E1-6743-4193-99A7-3EE8A7C896B9}" type="parTrans" cxnId="{B183C73C-52A5-4753-A95C-4847CC0A7D76}">
      <dgm:prSet/>
      <dgm:spPr/>
      <dgm:t>
        <a:bodyPr/>
        <a:lstStyle/>
        <a:p>
          <a:endParaRPr lang="en-US"/>
        </a:p>
      </dgm:t>
    </dgm:pt>
    <dgm:pt modelId="{EAC6CC85-A4D3-4F64-9DDC-FCD94675C8B6}" type="sibTrans" cxnId="{B183C73C-52A5-4753-A95C-4847CC0A7D76}">
      <dgm:prSet/>
      <dgm:spPr/>
      <dgm:t>
        <a:bodyPr/>
        <a:lstStyle/>
        <a:p>
          <a:endParaRPr lang="en-US"/>
        </a:p>
      </dgm:t>
    </dgm:pt>
    <dgm:pt modelId="{79DDEA1C-39B6-450C-8F45-33514B0AF085}">
      <dgm:prSet phldrT="[Text]" custT="1"/>
      <dgm:spPr/>
      <dgm:t>
        <a:bodyPr/>
        <a:lstStyle/>
        <a:p>
          <a:pPr>
            <a:spcAft>
              <a:spcPts val="600"/>
            </a:spcAft>
          </a:pPr>
          <a:r>
            <a:rPr lang="en-US" sz="1400" b="0" dirty="0"/>
            <a:t>A child may only be covered by one parent</a:t>
          </a:r>
        </a:p>
      </dgm:t>
    </dgm:pt>
    <dgm:pt modelId="{9D95ABE2-FA8E-4DB2-AF8F-213D5CDEF808}" type="parTrans" cxnId="{90DD68B6-F4FF-4163-A1D1-FE9BD9693DCC}">
      <dgm:prSet/>
      <dgm:spPr/>
      <dgm:t>
        <a:bodyPr/>
        <a:lstStyle/>
        <a:p>
          <a:endParaRPr lang="en-US"/>
        </a:p>
      </dgm:t>
    </dgm:pt>
    <dgm:pt modelId="{1DAEA9D9-A23C-4BEB-8599-3A9B3852F66C}" type="sibTrans" cxnId="{90DD68B6-F4FF-4163-A1D1-FE9BD9693DCC}">
      <dgm:prSet/>
      <dgm:spPr/>
      <dgm:t>
        <a:bodyPr/>
        <a:lstStyle/>
        <a:p>
          <a:endParaRPr lang="en-US"/>
        </a:p>
      </dgm:t>
    </dgm:pt>
    <dgm:pt modelId="{EEB00F01-7B77-4C7F-A6CE-BF7D4D0AC529}">
      <dgm:prSet phldrT="[Text]" custT="1"/>
      <dgm:spPr/>
      <dgm:t>
        <a:bodyPr/>
        <a:lstStyle/>
        <a:p>
          <a:pPr>
            <a:spcAft>
              <a:spcPts val="600"/>
            </a:spcAft>
          </a:pPr>
          <a:r>
            <a:rPr lang="en-US" sz="1400" b="1" dirty="0"/>
            <a:t>Line of Duty </a:t>
          </a:r>
          <a:r>
            <a:rPr lang="en-US" sz="1400" dirty="0"/>
            <a:t>– Public Safety Officers receive an additional benefit – 100% up to $100,000</a:t>
          </a:r>
        </a:p>
      </dgm:t>
    </dgm:pt>
    <dgm:pt modelId="{5E2A7376-71A8-4B81-A75B-A892862BDE55}" type="parTrans" cxnId="{ECF0B736-074A-4760-80B1-841D0D49873C}">
      <dgm:prSet/>
      <dgm:spPr/>
      <dgm:t>
        <a:bodyPr/>
        <a:lstStyle/>
        <a:p>
          <a:endParaRPr lang="en-US"/>
        </a:p>
      </dgm:t>
    </dgm:pt>
    <dgm:pt modelId="{9E3B35B3-0371-4F31-8F3C-DD914288EEE2}" type="sibTrans" cxnId="{ECF0B736-074A-4760-80B1-841D0D49873C}">
      <dgm:prSet/>
      <dgm:spPr/>
      <dgm:t>
        <a:bodyPr/>
        <a:lstStyle/>
        <a:p>
          <a:endParaRPr lang="en-US"/>
        </a:p>
      </dgm:t>
    </dgm:pt>
    <dgm:pt modelId="{8145E1C2-303D-40DA-9BEE-56AD29B45732}" type="pres">
      <dgm:prSet presAssocID="{465172BF-EAAF-4136-B156-4A96C7B3CB9B}" presName="Name0" presStyleCnt="0">
        <dgm:presLayoutVars>
          <dgm:dir/>
          <dgm:animLvl val="lvl"/>
          <dgm:resizeHandles val="exact"/>
        </dgm:presLayoutVars>
      </dgm:prSet>
      <dgm:spPr/>
      <dgm:t>
        <a:bodyPr/>
        <a:lstStyle/>
        <a:p>
          <a:endParaRPr lang="en-US"/>
        </a:p>
      </dgm:t>
    </dgm:pt>
    <dgm:pt modelId="{274DF80B-5E99-4117-80BC-B03AD38030B3}" type="pres">
      <dgm:prSet presAssocID="{619347A7-96AA-422A-BE61-4BC6CC284EB9}" presName="composite" presStyleCnt="0"/>
      <dgm:spPr/>
    </dgm:pt>
    <dgm:pt modelId="{B86DF4C1-5995-4D16-99DC-4C8B66F850EB}" type="pres">
      <dgm:prSet presAssocID="{619347A7-96AA-422A-BE61-4BC6CC284EB9}" presName="parTx" presStyleLbl="alignNode1" presStyleIdx="0" presStyleCnt="3" custScaleX="104305" custScaleY="76485" custLinFactNeighborX="-103" custLinFactNeighborY="-10240">
        <dgm:presLayoutVars>
          <dgm:chMax val="0"/>
          <dgm:chPref val="0"/>
          <dgm:bulletEnabled val="1"/>
        </dgm:presLayoutVars>
      </dgm:prSet>
      <dgm:spPr/>
      <dgm:t>
        <a:bodyPr/>
        <a:lstStyle/>
        <a:p>
          <a:endParaRPr lang="en-US"/>
        </a:p>
      </dgm:t>
    </dgm:pt>
    <dgm:pt modelId="{2E7564CA-02E7-428C-B6B1-D534A1DD5245}" type="pres">
      <dgm:prSet presAssocID="{619347A7-96AA-422A-BE61-4BC6CC284EB9}" presName="desTx" presStyleLbl="alignAccFollowNode1" presStyleIdx="0" presStyleCnt="3" custScaleX="104405">
        <dgm:presLayoutVars>
          <dgm:bulletEnabled val="1"/>
        </dgm:presLayoutVars>
      </dgm:prSet>
      <dgm:spPr/>
      <dgm:t>
        <a:bodyPr/>
        <a:lstStyle/>
        <a:p>
          <a:endParaRPr lang="en-US"/>
        </a:p>
      </dgm:t>
    </dgm:pt>
    <dgm:pt modelId="{9F15E843-3AA9-494C-B2BF-307522EB2182}" type="pres">
      <dgm:prSet presAssocID="{8E48D717-DE6C-49D6-8F3C-C9ED9A3E05C6}" presName="space" presStyleCnt="0"/>
      <dgm:spPr/>
    </dgm:pt>
    <dgm:pt modelId="{AF5553C7-3A35-470C-A947-4669D7AF5406}" type="pres">
      <dgm:prSet presAssocID="{A4E7B012-E19D-4FE8-853E-8B697C88264B}" presName="composite" presStyleCnt="0"/>
      <dgm:spPr/>
    </dgm:pt>
    <dgm:pt modelId="{F05D1BF7-E08E-4E81-B75F-E56A01815D8A}" type="pres">
      <dgm:prSet presAssocID="{A4E7B012-E19D-4FE8-853E-8B697C88264B}" presName="parTx" presStyleLbl="alignNode1" presStyleIdx="1" presStyleCnt="3" custScaleX="103794" custScaleY="76485" custLinFactNeighborY="-11264">
        <dgm:presLayoutVars>
          <dgm:chMax val="0"/>
          <dgm:chPref val="0"/>
          <dgm:bulletEnabled val="1"/>
        </dgm:presLayoutVars>
      </dgm:prSet>
      <dgm:spPr/>
      <dgm:t>
        <a:bodyPr/>
        <a:lstStyle/>
        <a:p>
          <a:endParaRPr lang="en-US"/>
        </a:p>
      </dgm:t>
    </dgm:pt>
    <dgm:pt modelId="{5600BE44-F145-4960-B905-790348A0E6FC}" type="pres">
      <dgm:prSet presAssocID="{A4E7B012-E19D-4FE8-853E-8B697C88264B}" presName="desTx" presStyleLbl="alignAccFollowNode1" presStyleIdx="1" presStyleCnt="3" custScaleX="104333">
        <dgm:presLayoutVars>
          <dgm:bulletEnabled val="1"/>
        </dgm:presLayoutVars>
      </dgm:prSet>
      <dgm:spPr/>
      <dgm:t>
        <a:bodyPr/>
        <a:lstStyle/>
        <a:p>
          <a:endParaRPr lang="en-US"/>
        </a:p>
      </dgm:t>
    </dgm:pt>
    <dgm:pt modelId="{7653126D-149B-4218-8595-8651C2ED2A9F}" type="pres">
      <dgm:prSet presAssocID="{7DAEF75D-337B-4C2C-AC05-A505C87D1281}" presName="space" presStyleCnt="0"/>
      <dgm:spPr/>
    </dgm:pt>
    <dgm:pt modelId="{B5533CC9-D71E-4F1B-8185-004E7B64A264}" type="pres">
      <dgm:prSet presAssocID="{7D2E1DB0-7B74-48FB-AB28-9911D5451C4C}" presName="composite" presStyleCnt="0"/>
      <dgm:spPr/>
    </dgm:pt>
    <dgm:pt modelId="{FF52FAEA-C3C1-47F3-A037-08EA20078EA1}" type="pres">
      <dgm:prSet presAssocID="{7D2E1DB0-7B74-48FB-AB28-9911D5451C4C}" presName="parTx" presStyleLbl="alignNode1" presStyleIdx="2" presStyleCnt="3" custScaleX="103200" custScaleY="76485" custLinFactNeighborY="-11264">
        <dgm:presLayoutVars>
          <dgm:chMax val="0"/>
          <dgm:chPref val="0"/>
          <dgm:bulletEnabled val="1"/>
        </dgm:presLayoutVars>
      </dgm:prSet>
      <dgm:spPr/>
      <dgm:t>
        <a:bodyPr/>
        <a:lstStyle/>
        <a:p>
          <a:endParaRPr lang="en-US"/>
        </a:p>
      </dgm:t>
    </dgm:pt>
    <dgm:pt modelId="{E829BDF6-E866-4E46-86A4-D5C755022B48}" type="pres">
      <dgm:prSet presAssocID="{7D2E1DB0-7B74-48FB-AB28-9911D5451C4C}" presName="desTx" presStyleLbl="alignAccFollowNode1" presStyleIdx="2" presStyleCnt="3" custScaleX="103105">
        <dgm:presLayoutVars>
          <dgm:bulletEnabled val="1"/>
        </dgm:presLayoutVars>
      </dgm:prSet>
      <dgm:spPr/>
      <dgm:t>
        <a:bodyPr/>
        <a:lstStyle/>
        <a:p>
          <a:endParaRPr lang="en-US"/>
        </a:p>
      </dgm:t>
    </dgm:pt>
  </dgm:ptLst>
  <dgm:cxnLst>
    <dgm:cxn modelId="{74C6C6BD-D5CC-4741-80FF-E91F85697166}" type="presOf" srcId="{E780A780-ED24-420C-B948-0BFA69CD6F7A}" destId="{E829BDF6-E866-4E46-86A4-D5C755022B48}" srcOrd="0" destOrd="0" presId="urn:microsoft.com/office/officeart/2005/8/layout/hList1"/>
    <dgm:cxn modelId="{E302A171-EE91-483B-BA87-F4D168C09A86}" srcId="{465172BF-EAAF-4136-B156-4A96C7B3CB9B}" destId="{619347A7-96AA-422A-BE61-4BC6CC284EB9}" srcOrd="0" destOrd="0" parTransId="{C0850DBA-5AC0-4513-985A-E32ABEE27497}" sibTransId="{8E48D717-DE6C-49D6-8F3C-C9ED9A3E05C6}"/>
    <dgm:cxn modelId="{90DD68B6-F4FF-4163-A1D1-FE9BD9693DCC}" srcId="{7D2E1DB0-7B74-48FB-AB28-9911D5451C4C}" destId="{79DDEA1C-39B6-450C-8F45-33514B0AF085}" srcOrd="2" destOrd="0" parTransId="{9D95ABE2-FA8E-4DB2-AF8F-213D5CDEF808}" sibTransId="{1DAEA9D9-A23C-4BEB-8599-3A9B3852F66C}"/>
    <dgm:cxn modelId="{ECF0B736-074A-4760-80B1-841D0D49873C}" srcId="{619347A7-96AA-422A-BE61-4BC6CC284EB9}" destId="{EEB00F01-7B77-4C7F-A6CE-BF7D4D0AC529}" srcOrd="2" destOrd="0" parTransId="{5E2A7376-71A8-4B81-A75B-A892862BDE55}" sibTransId="{9E3B35B3-0371-4F31-8F3C-DD914288EEE2}"/>
    <dgm:cxn modelId="{A8EB044E-71D5-44B7-B90F-0A1B3B041D24}" type="presOf" srcId="{7D2E1DB0-7B74-48FB-AB28-9911D5451C4C}" destId="{FF52FAEA-C3C1-47F3-A037-08EA20078EA1}" srcOrd="0" destOrd="0" presId="urn:microsoft.com/office/officeart/2005/8/layout/hList1"/>
    <dgm:cxn modelId="{DF9A7D36-BA01-4529-93BF-EC0E97E7C641}" type="presOf" srcId="{619347A7-96AA-422A-BE61-4BC6CC284EB9}" destId="{B86DF4C1-5995-4D16-99DC-4C8B66F850EB}" srcOrd="0" destOrd="0" presId="urn:microsoft.com/office/officeart/2005/8/layout/hList1"/>
    <dgm:cxn modelId="{B183C73C-52A5-4753-A95C-4847CC0A7D76}" srcId="{A4E7B012-E19D-4FE8-853E-8B697C88264B}" destId="{499C063E-8D45-4980-BA8D-267E2A31AD28}" srcOrd="2" destOrd="0" parTransId="{0E5B84E1-6743-4193-99A7-3EE8A7C896B9}" sibTransId="{EAC6CC85-A4D3-4F64-9DDC-FCD94675C8B6}"/>
    <dgm:cxn modelId="{126239B9-BA48-4378-8F47-F95C878B1286}" type="presOf" srcId="{2C36FC9E-5F3F-466A-A59F-155C2CD518B8}" destId="{2E7564CA-02E7-428C-B6B1-D534A1DD5245}" srcOrd="0" destOrd="1" presId="urn:microsoft.com/office/officeart/2005/8/layout/hList1"/>
    <dgm:cxn modelId="{4C5DD82A-6C42-4C35-A440-62DE570A7D97}" srcId="{A4E7B012-E19D-4FE8-853E-8B697C88264B}" destId="{CA5E0178-42CE-4DAA-8213-71AD14D4020D}" srcOrd="1" destOrd="0" parTransId="{88E79BE3-2543-46F8-B86F-C37FB6D0ABD7}" sibTransId="{1AC36865-BAA9-4E3D-8AC9-828ACF7AE3F2}"/>
    <dgm:cxn modelId="{472F0CD1-87FD-45FE-85A6-1AF19973AC05}" type="presOf" srcId="{CE4745AA-88F4-4380-A290-46F3BD43678A}" destId="{E829BDF6-E866-4E46-86A4-D5C755022B48}" srcOrd="0" destOrd="1" presId="urn:microsoft.com/office/officeart/2005/8/layout/hList1"/>
    <dgm:cxn modelId="{D3A6F926-C880-4B82-9730-7C2C98CB988C}" srcId="{7D2E1DB0-7B74-48FB-AB28-9911D5451C4C}" destId="{E780A780-ED24-420C-B948-0BFA69CD6F7A}" srcOrd="0" destOrd="0" parTransId="{6C123E6B-D134-4B91-B56E-1DB0C2134106}" sibTransId="{B12D384C-4517-467D-8D48-9BF647CDDF08}"/>
    <dgm:cxn modelId="{1DAD9C84-5BDB-44A0-BF4B-DFCC679EE035}" type="presOf" srcId="{79DDEA1C-39B6-450C-8F45-33514B0AF085}" destId="{E829BDF6-E866-4E46-86A4-D5C755022B48}" srcOrd="0" destOrd="2" presId="urn:microsoft.com/office/officeart/2005/8/layout/hList1"/>
    <dgm:cxn modelId="{07DCF475-4E29-47D6-AD81-961CBACFA685}" type="presOf" srcId="{BE2D666F-37E4-4FA6-9333-1F2AF3F4BCC6}" destId="{5600BE44-F145-4960-B905-790348A0E6FC}" srcOrd="0" destOrd="0" presId="urn:microsoft.com/office/officeart/2005/8/layout/hList1"/>
    <dgm:cxn modelId="{3F40DD47-4B4A-4EC8-9415-F247B4AFD0C2}" type="presOf" srcId="{EEB00F01-7B77-4C7F-A6CE-BF7D4D0AC529}" destId="{2E7564CA-02E7-428C-B6B1-D534A1DD5245}" srcOrd="0" destOrd="2" presId="urn:microsoft.com/office/officeart/2005/8/layout/hList1"/>
    <dgm:cxn modelId="{291DA891-884D-46B9-8DEE-515E2C523709}" srcId="{465172BF-EAAF-4136-B156-4A96C7B3CB9B}" destId="{7D2E1DB0-7B74-48FB-AB28-9911D5451C4C}" srcOrd="2" destOrd="0" parTransId="{89CA8B7E-8D54-479F-97D3-03173521CC27}" sibTransId="{11D028C8-E5F5-4EC9-A588-A24F0BDEE8FE}"/>
    <dgm:cxn modelId="{DA1A052C-087E-4DEC-B5A9-4CD9A9D253F1}" type="presOf" srcId="{465172BF-EAAF-4136-B156-4A96C7B3CB9B}" destId="{8145E1C2-303D-40DA-9BEE-56AD29B45732}" srcOrd="0" destOrd="0" presId="urn:microsoft.com/office/officeart/2005/8/layout/hList1"/>
    <dgm:cxn modelId="{281FCEFC-CC32-4154-A8BB-C1628077CAE5}" srcId="{619347A7-96AA-422A-BE61-4BC6CC284EB9}" destId="{2C36FC9E-5F3F-466A-A59F-155C2CD518B8}" srcOrd="1" destOrd="0" parTransId="{66BE7217-359E-400B-A4C3-18CAE7DBBC4F}" sibTransId="{30B623FE-4C48-49CB-9722-89BA40BE38B4}"/>
    <dgm:cxn modelId="{FEEBFED6-6C98-4FBE-AA99-790FE8A43311}" srcId="{619347A7-96AA-422A-BE61-4BC6CC284EB9}" destId="{6B6B971F-A24B-494C-9821-25B41D0632E9}" srcOrd="0" destOrd="0" parTransId="{5D26AA73-1E0F-4786-9B7E-F8023F40F18B}" sibTransId="{B05D9991-8A9F-43EB-9B5A-7A1F53167988}"/>
    <dgm:cxn modelId="{586B4B20-BE01-4DFD-BC78-6E63E8992584}" type="presOf" srcId="{6B6B971F-A24B-494C-9821-25B41D0632E9}" destId="{2E7564CA-02E7-428C-B6B1-D534A1DD5245}" srcOrd="0" destOrd="0" presId="urn:microsoft.com/office/officeart/2005/8/layout/hList1"/>
    <dgm:cxn modelId="{FA54A967-9627-4FAD-95A6-EBFE3E01F649}" type="presOf" srcId="{A4E7B012-E19D-4FE8-853E-8B697C88264B}" destId="{F05D1BF7-E08E-4E81-B75F-E56A01815D8A}" srcOrd="0" destOrd="0" presId="urn:microsoft.com/office/officeart/2005/8/layout/hList1"/>
    <dgm:cxn modelId="{24CE5769-2438-42D1-92BC-3932663E825E}" srcId="{465172BF-EAAF-4136-B156-4A96C7B3CB9B}" destId="{A4E7B012-E19D-4FE8-853E-8B697C88264B}" srcOrd="1" destOrd="0" parTransId="{A35580E6-E067-45AF-A6A1-276C1A205262}" sibTransId="{7DAEF75D-337B-4C2C-AC05-A505C87D1281}"/>
    <dgm:cxn modelId="{4674D72F-6CB7-4ADC-A4B2-880C1B063AA0}" type="presOf" srcId="{499C063E-8D45-4980-BA8D-267E2A31AD28}" destId="{5600BE44-F145-4960-B905-790348A0E6FC}" srcOrd="0" destOrd="2" presId="urn:microsoft.com/office/officeart/2005/8/layout/hList1"/>
    <dgm:cxn modelId="{85C115C7-8CEB-473A-9127-2D3229E67FDD}" type="presOf" srcId="{CA5E0178-42CE-4DAA-8213-71AD14D4020D}" destId="{5600BE44-F145-4960-B905-790348A0E6FC}" srcOrd="0" destOrd="1" presId="urn:microsoft.com/office/officeart/2005/8/layout/hList1"/>
    <dgm:cxn modelId="{016AF1C0-1353-48DA-A892-B225F0F48830}" srcId="{A4E7B012-E19D-4FE8-853E-8B697C88264B}" destId="{BE2D666F-37E4-4FA6-9333-1F2AF3F4BCC6}" srcOrd="0" destOrd="0" parTransId="{C79F9BF1-D348-4467-B612-1DD793C37521}" sibTransId="{CA7FFA4A-0412-4D3D-A399-BD8FA5DE8264}"/>
    <dgm:cxn modelId="{49A5DB92-71A3-4AE4-A00F-5A5AFFE3473F}" srcId="{7D2E1DB0-7B74-48FB-AB28-9911D5451C4C}" destId="{CE4745AA-88F4-4380-A290-46F3BD43678A}" srcOrd="1" destOrd="0" parTransId="{83023267-BA8B-40D7-9233-2E1B5A43591A}" sibTransId="{65CA603D-C36A-41FD-9F07-682EC0C6E570}"/>
    <dgm:cxn modelId="{22B6933E-12D3-428A-A9F7-6291AA72AACE}" type="presParOf" srcId="{8145E1C2-303D-40DA-9BEE-56AD29B45732}" destId="{274DF80B-5E99-4117-80BC-B03AD38030B3}" srcOrd="0" destOrd="0" presId="urn:microsoft.com/office/officeart/2005/8/layout/hList1"/>
    <dgm:cxn modelId="{53E706B9-3C8C-4223-BE1C-F4C2CC66010E}" type="presParOf" srcId="{274DF80B-5E99-4117-80BC-B03AD38030B3}" destId="{B86DF4C1-5995-4D16-99DC-4C8B66F850EB}" srcOrd="0" destOrd="0" presId="urn:microsoft.com/office/officeart/2005/8/layout/hList1"/>
    <dgm:cxn modelId="{9F41DA6D-6E3F-41C1-AFB7-D7AB6AA3E907}" type="presParOf" srcId="{274DF80B-5E99-4117-80BC-B03AD38030B3}" destId="{2E7564CA-02E7-428C-B6B1-D534A1DD5245}" srcOrd="1" destOrd="0" presId="urn:microsoft.com/office/officeart/2005/8/layout/hList1"/>
    <dgm:cxn modelId="{11E52226-3740-474F-9351-B3291FD5EF2A}" type="presParOf" srcId="{8145E1C2-303D-40DA-9BEE-56AD29B45732}" destId="{9F15E843-3AA9-494C-B2BF-307522EB2182}" srcOrd="1" destOrd="0" presId="urn:microsoft.com/office/officeart/2005/8/layout/hList1"/>
    <dgm:cxn modelId="{47124B17-698A-4DC3-9BCF-149AE176DEA5}" type="presParOf" srcId="{8145E1C2-303D-40DA-9BEE-56AD29B45732}" destId="{AF5553C7-3A35-470C-A947-4669D7AF5406}" srcOrd="2" destOrd="0" presId="urn:microsoft.com/office/officeart/2005/8/layout/hList1"/>
    <dgm:cxn modelId="{0360A594-3790-4047-90E4-B6A9840BF2CD}" type="presParOf" srcId="{AF5553C7-3A35-470C-A947-4669D7AF5406}" destId="{F05D1BF7-E08E-4E81-B75F-E56A01815D8A}" srcOrd="0" destOrd="0" presId="urn:microsoft.com/office/officeart/2005/8/layout/hList1"/>
    <dgm:cxn modelId="{2F7858A1-BFA0-47E5-834C-2700994CC59F}" type="presParOf" srcId="{AF5553C7-3A35-470C-A947-4669D7AF5406}" destId="{5600BE44-F145-4960-B905-790348A0E6FC}" srcOrd="1" destOrd="0" presId="urn:microsoft.com/office/officeart/2005/8/layout/hList1"/>
    <dgm:cxn modelId="{5B28C643-A644-40A9-ABFA-7BBAB5482D54}" type="presParOf" srcId="{8145E1C2-303D-40DA-9BEE-56AD29B45732}" destId="{7653126D-149B-4218-8595-8651C2ED2A9F}" srcOrd="3" destOrd="0" presId="urn:microsoft.com/office/officeart/2005/8/layout/hList1"/>
    <dgm:cxn modelId="{F161F661-02F3-4F06-8BE6-C5F2DAA1D351}" type="presParOf" srcId="{8145E1C2-303D-40DA-9BEE-56AD29B45732}" destId="{B5533CC9-D71E-4F1B-8185-004E7B64A264}" srcOrd="4" destOrd="0" presId="urn:microsoft.com/office/officeart/2005/8/layout/hList1"/>
    <dgm:cxn modelId="{51372294-A62B-4944-9C15-E73C7F34F5A1}" type="presParOf" srcId="{B5533CC9-D71E-4F1B-8185-004E7B64A264}" destId="{FF52FAEA-C3C1-47F3-A037-08EA20078EA1}" srcOrd="0" destOrd="0" presId="urn:microsoft.com/office/officeart/2005/8/layout/hList1"/>
    <dgm:cxn modelId="{106CB21E-9CDD-406B-897F-93198952A91F}" type="presParOf" srcId="{B5533CC9-D71E-4F1B-8185-004E7B64A264}" destId="{E829BDF6-E866-4E46-86A4-D5C755022B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E0791-623C-4A2C-9879-77480FAD04B9}" type="doc">
      <dgm:prSet loTypeId="urn:microsoft.com/office/officeart/2005/8/layout/lProcess1" loCatId="process" qsTypeId="urn:microsoft.com/office/officeart/2005/8/quickstyle/simple1" qsCatId="simple" csTypeId="urn:microsoft.com/office/officeart/2005/8/colors/accent1_3" csCatId="accent1" phldr="1"/>
      <dgm:spPr/>
      <dgm:t>
        <a:bodyPr/>
        <a:lstStyle/>
        <a:p>
          <a:endParaRPr lang="en-US"/>
        </a:p>
      </dgm:t>
    </dgm:pt>
    <dgm:pt modelId="{02EF8129-70AA-46B6-93D4-AFB198E3D432}">
      <dgm:prSet phldrT="[Text]" custT="1"/>
      <dgm:spPr>
        <a:xfrm>
          <a:off x="2692" y="209166"/>
          <a:ext cx="2731041" cy="1266786"/>
        </a:xfrm>
        <a:prstGeom prst="roundRect">
          <a:avLst>
            <a:gd name="adj" fmla="val 10000"/>
          </a:avLst>
        </a:prstGeom>
      </dgm:spPr>
      <dgm:t>
        <a:bodyPr/>
        <a:lstStyle/>
        <a:p>
          <a:r>
            <a:rPr lang="en-US" sz="1800" dirty="0">
              <a:latin typeface="Arial"/>
              <a:ea typeface="+mn-ea"/>
              <a:cs typeface="+mn-cs"/>
            </a:rPr>
            <a:t>Employee Life</a:t>
          </a:r>
        </a:p>
      </dgm:t>
    </dgm:pt>
    <dgm:pt modelId="{562A9140-74D6-4355-92F6-1458453C4F89}" type="parTrans" cxnId="{B2709864-819D-4FED-9EFB-65E0D6A1A210}">
      <dgm:prSet/>
      <dgm:spPr/>
      <dgm:t>
        <a:bodyPr/>
        <a:lstStyle/>
        <a:p>
          <a:endParaRPr lang="en-US"/>
        </a:p>
      </dgm:t>
    </dgm:pt>
    <dgm:pt modelId="{1EC27797-B079-4FAA-B8C1-0AF91C3AA70C}" type="sibTrans" cxnId="{B2709864-819D-4FED-9EFB-65E0D6A1A210}">
      <dgm:prSet/>
      <dgm:spPr/>
      <dgm:t>
        <a:bodyPr/>
        <a:lstStyle/>
        <a:p>
          <a:endParaRPr lang="en-US"/>
        </a:p>
      </dgm:t>
    </dgm:pt>
    <dgm:pt modelId="{341E8B11-81AE-488A-8F4A-F5493F253131}">
      <dgm:prSet phldrT="[Text]" custT="1"/>
      <dgm:spPr>
        <a:xfrm>
          <a:off x="2692" y="1714919"/>
          <a:ext cx="2731041" cy="989804"/>
        </a:xfrm>
        <a:prstGeom prst="roundRect">
          <a:avLst>
            <a:gd name="adj" fmla="val 10000"/>
          </a:avLst>
        </a:prstGeom>
      </dgm:spPr>
      <dgm:t>
        <a:bodyPr/>
        <a:lstStyle/>
        <a:p>
          <a:r>
            <a:rPr lang="en-US" sz="1400" b="1" dirty="0">
              <a:latin typeface="Arial"/>
              <a:ea typeface="+mn-ea"/>
              <a:cs typeface="+mn-cs"/>
            </a:rPr>
            <a:t>Increase by: </a:t>
          </a:r>
        </a:p>
        <a:p>
          <a:r>
            <a:rPr lang="en-US" sz="1400" dirty="0">
              <a:latin typeface="Arial"/>
              <a:ea typeface="+mn-ea"/>
              <a:cs typeface="+mn-cs"/>
            </a:rPr>
            <a:t>$10,000</a:t>
          </a:r>
        </a:p>
      </dgm:t>
    </dgm:pt>
    <dgm:pt modelId="{41E1E2DE-29D6-4F91-BCB3-8368A556FA58}" type="parTrans" cxnId="{904336AC-2946-4476-9FFC-489CFC8434B1}">
      <dgm:prSet/>
      <dgm:spPr>
        <a:xfrm rot="5400000">
          <a:off x="1308471" y="1535694"/>
          <a:ext cx="119483" cy="119483"/>
        </a:xfrm>
        <a:prstGeom prst="rightArrow">
          <a:avLst>
            <a:gd name="adj1" fmla="val 66700"/>
            <a:gd name="adj2" fmla="val 50000"/>
          </a:avLst>
        </a:prstGeom>
      </dgm:spPr>
      <dgm:t>
        <a:bodyPr/>
        <a:lstStyle/>
        <a:p>
          <a:endParaRPr lang="en-US"/>
        </a:p>
      </dgm:t>
    </dgm:pt>
    <dgm:pt modelId="{037CEBFC-640E-475F-BE4A-7FE885FF9600}" type="sibTrans" cxnId="{904336AC-2946-4476-9FFC-489CFC8434B1}">
      <dgm:prSet/>
      <dgm:spPr>
        <a:xfrm rot="5400000">
          <a:off x="1308471" y="2764465"/>
          <a:ext cx="119483" cy="119483"/>
        </a:xfrm>
        <a:prstGeom prst="rightArrow">
          <a:avLst>
            <a:gd name="adj1" fmla="val 66700"/>
            <a:gd name="adj2" fmla="val 50000"/>
          </a:avLst>
        </a:prstGeom>
      </dgm:spPr>
      <dgm:t>
        <a:bodyPr/>
        <a:lstStyle/>
        <a:p>
          <a:endParaRPr lang="en-US"/>
        </a:p>
      </dgm:t>
    </dgm:pt>
    <dgm:pt modelId="{18E6ABAA-66E0-4DED-A4A6-0C1B8A30ADF5}">
      <dgm:prSet phldrT="[Text]" custT="1"/>
      <dgm:spPr>
        <a:xfrm>
          <a:off x="2692" y="2943689"/>
          <a:ext cx="2731041" cy="1182936"/>
        </a:xfrm>
        <a:prstGeom prst="roundRect">
          <a:avLst>
            <a:gd name="adj" fmla="val 10000"/>
          </a:avLst>
        </a:prstGeom>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Arial"/>
              <a:ea typeface="+mn-ea"/>
              <a:cs typeface="+mn-cs"/>
            </a:rPr>
            <a:t>Guaranteed issue       up to $250,000                            </a:t>
          </a:r>
          <a:r>
            <a:rPr lang="en-US" sz="1050" b="0" dirty="0">
              <a:latin typeface="Arial"/>
              <a:ea typeface="+mn-ea"/>
              <a:cs typeface="+mn-cs"/>
            </a:rPr>
            <a:t>Once total coverage amount exceeds $250,000, all elections are with evidence of insurability</a:t>
          </a:r>
          <a:endParaRPr lang="en-US" sz="1050" b="1" dirty="0">
            <a:latin typeface="Arial"/>
            <a:ea typeface="+mn-ea"/>
            <a:cs typeface="+mn-cs"/>
          </a:endParaRPr>
        </a:p>
      </dgm:t>
    </dgm:pt>
    <dgm:pt modelId="{FCEE0A3E-A237-4859-A7E8-FBFD93392DE4}" type="parTrans" cxnId="{5C1FB334-649B-4F0C-8FEA-A5C84AD444DB}">
      <dgm:prSet/>
      <dgm:spPr/>
      <dgm:t>
        <a:bodyPr/>
        <a:lstStyle/>
        <a:p>
          <a:endParaRPr lang="en-US"/>
        </a:p>
      </dgm:t>
    </dgm:pt>
    <dgm:pt modelId="{88B2D0B5-F53E-45AF-AD12-6B066E123879}" type="sibTrans" cxnId="{5C1FB334-649B-4F0C-8FEA-A5C84AD444DB}">
      <dgm:prSet/>
      <dgm:spPr/>
      <dgm:t>
        <a:bodyPr/>
        <a:lstStyle/>
        <a:p>
          <a:endParaRPr lang="en-US"/>
        </a:p>
      </dgm:t>
    </dgm:pt>
    <dgm:pt modelId="{8C56E754-81D0-4CE9-888C-BC85AF2EE0CD}">
      <dgm:prSet phldrT="[Text]" custT="1"/>
      <dgm:spPr>
        <a:xfrm>
          <a:off x="3116079" y="209166"/>
          <a:ext cx="2731041" cy="1266786"/>
        </a:xfrm>
        <a:prstGeom prst="roundRect">
          <a:avLst>
            <a:gd name="adj" fmla="val 10000"/>
          </a:avLst>
        </a:prstGeom>
      </dgm:spPr>
      <dgm:t>
        <a:bodyPr/>
        <a:lstStyle/>
        <a:p>
          <a:r>
            <a:rPr lang="en-US" sz="1800" dirty="0">
              <a:latin typeface="Arial"/>
              <a:ea typeface="+mn-ea"/>
              <a:cs typeface="+mn-cs"/>
            </a:rPr>
            <a:t>Child Life</a:t>
          </a:r>
        </a:p>
      </dgm:t>
    </dgm:pt>
    <dgm:pt modelId="{0019ED19-F8D3-40E0-91F2-EFAB58B61D86}" type="parTrans" cxnId="{E3209EE1-A2EA-4437-9454-BF80F4ED6475}">
      <dgm:prSet/>
      <dgm:spPr/>
      <dgm:t>
        <a:bodyPr/>
        <a:lstStyle/>
        <a:p>
          <a:endParaRPr lang="en-US"/>
        </a:p>
      </dgm:t>
    </dgm:pt>
    <dgm:pt modelId="{87838F12-3F81-4E95-B8C4-E747F94D91C9}" type="sibTrans" cxnId="{E3209EE1-A2EA-4437-9454-BF80F4ED6475}">
      <dgm:prSet/>
      <dgm:spPr/>
      <dgm:t>
        <a:bodyPr/>
        <a:lstStyle/>
        <a:p>
          <a:endParaRPr lang="en-US"/>
        </a:p>
      </dgm:t>
    </dgm:pt>
    <dgm:pt modelId="{DBDDD7C3-05C6-4122-930A-6593A50CE94E}">
      <dgm:prSet phldrT="[Text]" custT="1"/>
      <dgm:spPr>
        <a:xfrm>
          <a:off x="3116079" y="1714919"/>
          <a:ext cx="2731041" cy="989804"/>
        </a:xfrm>
        <a:prstGeom prst="roundRect">
          <a:avLst>
            <a:gd name="adj" fmla="val 10000"/>
          </a:avLst>
        </a:prstGeom>
      </dgm:spPr>
      <dgm:t>
        <a:bodyPr/>
        <a:lstStyle/>
        <a:p>
          <a:r>
            <a:rPr lang="en-US" sz="1400" b="1" dirty="0">
              <a:latin typeface="Arial"/>
              <a:ea typeface="+mn-ea"/>
              <a:cs typeface="+mn-cs"/>
            </a:rPr>
            <a:t>Elect:</a:t>
          </a:r>
          <a:r>
            <a:rPr lang="en-US" sz="1400" dirty="0">
              <a:latin typeface="Arial"/>
              <a:ea typeface="+mn-ea"/>
              <a:cs typeface="+mn-cs"/>
            </a:rPr>
            <a:t>                                   $5,000, $10,000,  $15,000, or $20,000</a:t>
          </a:r>
        </a:p>
      </dgm:t>
    </dgm:pt>
    <dgm:pt modelId="{96755A42-BA86-4652-9C41-5AE4087F4DD6}" type="parTrans" cxnId="{0CD6ACBD-B44F-4AEE-958F-22641F45C70C}">
      <dgm:prSet/>
      <dgm:spPr>
        <a:xfrm rot="5400000">
          <a:off x="4421859" y="1535694"/>
          <a:ext cx="119483" cy="119483"/>
        </a:xfrm>
        <a:prstGeom prst="rightArrow">
          <a:avLst>
            <a:gd name="adj1" fmla="val 66700"/>
            <a:gd name="adj2" fmla="val 50000"/>
          </a:avLst>
        </a:prstGeom>
      </dgm:spPr>
      <dgm:t>
        <a:bodyPr/>
        <a:lstStyle/>
        <a:p>
          <a:endParaRPr lang="en-US"/>
        </a:p>
      </dgm:t>
    </dgm:pt>
    <dgm:pt modelId="{1736B2FC-C007-4C1C-87CE-7ABF62238EA6}" type="sibTrans" cxnId="{0CD6ACBD-B44F-4AEE-958F-22641F45C70C}">
      <dgm:prSet/>
      <dgm:spPr>
        <a:xfrm rot="5400000">
          <a:off x="4421859" y="2764465"/>
          <a:ext cx="119483" cy="119483"/>
        </a:xfrm>
        <a:prstGeom prst="rightArrow">
          <a:avLst>
            <a:gd name="adj1" fmla="val 66700"/>
            <a:gd name="adj2" fmla="val 50000"/>
          </a:avLst>
        </a:prstGeom>
      </dgm:spPr>
      <dgm:t>
        <a:bodyPr/>
        <a:lstStyle/>
        <a:p>
          <a:endParaRPr lang="en-US"/>
        </a:p>
      </dgm:t>
    </dgm:pt>
    <dgm:pt modelId="{F92E581A-D5D0-4720-971D-CF558119FAFF}">
      <dgm:prSet phldrT="[Text]" custT="1"/>
      <dgm:spPr>
        <a:xfrm>
          <a:off x="3116079" y="2943689"/>
          <a:ext cx="2731041" cy="1165683"/>
        </a:xfrm>
        <a:prstGeom prst="roundRect">
          <a:avLst>
            <a:gd name="adj" fmla="val 10000"/>
          </a:avLst>
        </a:prstGeom>
      </dgm:spPr>
      <dgm:t>
        <a:bodyPr/>
        <a:lstStyle/>
        <a:p>
          <a:r>
            <a:rPr lang="en-US" sz="1400" b="0" dirty="0">
              <a:latin typeface="Arial"/>
              <a:ea typeface="+mn-ea"/>
              <a:cs typeface="+mn-cs"/>
            </a:rPr>
            <a:t>One election covers all eligible children</a:t>
          </a:r>
          <a:endParaRPr lang="en-US" sz="1400" b="1" dirty="0">
            <a:latin typeface="Arial"/>
            <a:ea typeface="+mn-ea"/>
            <a:cs typeface="+mn-cs"/>
          </a:endParaRPr>
        </a:p>
      </dgm:t>
    </dgm:pt>
    <dgm:pt modelId="{B1E21257-491F-44F8-B600-4611FFFA2A9C}" type="parTrans" cxnId="{026E23D0-F7D2-44CA-A304-6ED9BF670AEB}">
      <dgm:prSet/>
      <dgm:spPr/>
      <dgm:t>
        <a:bodyPr/>
        <a:lstStyle/>
        <a:p>
          <a:endParaRPr lang="en-US"/>
        </a:p>
      </dgm:t>
    </dgm:pt>
    <dgm:pt modelId="{8BA477F2-9BE6-4108-9887-AA776858C513}" type="sibTrans" cxnId="{026E23D0-F7D2-44CA-A304-6ED9BF670AEB}">
      <dgm:prSet/>
      <dgm:spPr/>
      <dgm:t>
        <a:bodyPr/>
        <a:lstStyle/>
        <a:p>
          <a:endParaRPr lang="en-US"/>
        </a:p>
      </dgm:t>
    </dgm:pt>
    <dgm:pt modelId="{51ACC753-ED6D-4B6F-848B-D4752E66CF7A}" type="pres">
      <dgm:prSet presAssocID="{30EE0791-623C-4A2C-9879-77480FAD04B9}" presName="Name0" presStyleCnt="0">
        <dgm:presLayoutVars>
          <dgm:dir/>
          <dgm:animLvl val="lvl"/>
          <dgm:resizeHandles val="exact"/>
        </dgm:presLayoutVars>
      </dgm:prSet>
      <dgm:spPr/>
      <dgm:t>
        <a:bodyPr/>
        <a:lstStyle/>
        <a:p>
          <a:endParaRPr lang="en-US"/>
        </a:p>
      </dgm:t>
    </dgm:pt>
    <dgm:pt modelId="{00679D88-BE9D-41CD-80E4-26784CB20488}" type="pres">
      <dgm:prSet presAssocID="{02EF8129-70AA-46B6-93D4-AFB198E3D432}" presName="vertFlow" presStyleCnt="0"/>
      <dgm:spPr/>
    </dgm:pt>
    <dgm:pt modelId="{BC48CD52-1E1D-46E4-94B5-81A42D9AFD2D}" type="pres">
      <dgm:prSet presAssocID="{02EF8129-70AA-46B6-93D4-AFB198E3D432}" presName="header" presStyleLbl="node1" presStyleIdx="0" presStyleCnt="2" custScaleY="185539"/>
      <dgm:spPr/>
      <dgm:t>
        <a:bodyPr/>
        <a:lstStyle/>
        <a:p>
          <a:endParaRPr lang="en-US"/>
        </a:p>
      </dgm:t>
    </dgm:pt>
    <dgm:pt modelId="{471779D7-D12E-4F5A-871C-619D72CA059A}" type="pres">
      <dgm:prSet presAssocID="{41E1E2DE-29D6-4F91-BCB3-8368A556FA58}" presName="parTrans" presStyleLbl="sibTrans2D1" presStyleIdx="0" presStyleCnt="4"/>
      <dgm:spPr/>
      <dgm:t>
        <a:bodyPr/>
        <a:lstStyle/>
        <a:p>
          <a:endParaRPr lang="en-US"/>
        </a:p>
      </dgm:t>
    </dgm:pt>
    <dgm:pt modelId="{249A6C97-6629-4607-A3E2-4DE563BE9C31}" type="pres">
      <dgm:prSet presAssocID="{341E8B11-81AE-488A-8F4A-F5493F253131}" presName="child" presStyleLbl="alignAccFollowNode1" presStyleIdx="0" presStyleCnt="4" custScaleY="144971">
        <dgm:presLayoutVars>
          <dgm:chMax val="0"/>
          <dgm:bulletEnabled val="1"/>
        </dgm:presLayoutVars>
      </dgm:prSet>
      <dgm:spPr/>
      <dgm:t>
        <a:bodyPr/>
        <a:lstStyle/>
        <a:p>
          <a:endParaRPr lang="en-US"/>
        </a:p>
      </dgm:t>
    </dgm:pt>
    <dgm:pt modelId="{F9B2104A-4351-4F9C-ADC6-C6A3A05E0FC4}" type="pres">
      <dgm:prSet presAssocID="{037CEBFC-640E-475F-BE4A-7FE885FF9600}" presName="sibTrans" presStyleLbl="sibTrans2D1" presStyleIdx="1" presStyleCnt="4"/>
      <dgm:spPr/>
      <dgm:t>
        <a:bodyPr/>
        <a:lstStyle/>
        <a:p>
          <a:endParaRPr lang="en-US"/>
        </a:p>
      </dgm:t>
    </dgm:pt>
    <dgm:pt modelId="{FABCEF9A-1734-4ADF-B66D-4D85117CFEEB}" type="pres">
      <dgm:prSet presAssocID="{18E6ABAA-66E0-4DED-A4A6-0C1B8A30ADF5}" presName="child" presStyleLbl="alignAccFollowNode1" presStyleIdx="1" presStyleCnt="4" custScaleY="173258">
        <dgm:presLayoutVars>
          <dgm:chMax val="0"/>
          <dgm:bulletEnabled val="1"/>
        </dgm:presLayoutVars>
      </dgm:prSet>
      <dgm:spPr/>
      <dgm:t>
        <a:bodyPr/>
        <a:lstStyle/>
        <a:p>
          <a:endParaRPr lang="en-US"/>
        </a:p>
      </dgm:t>
    </dgm:pt>
    <dgm:pt modelId="{8BA8DACC-A8EE-493D-AF97-8A0954E784CB}" type="pres">
      <dgm:prSet presAssocID="{02EF8129-70AA-46B6-93D4-AFB198E3D432}" presName="hSp" presStyleCnt="0"/>
      <dgm:spPr/>
    </dgm:pt>
    <dgm:pt modelId="{6A53B0EF-1EF4-4763-BDC2-D1A9AD5D7DAC}" type="pres">
      <dgm:prSet presAssocID="{8C56E754-81D0-4CE9-888C-BC85AF2EE0CD}" presName="vertFlow" presStyleCnt="0"/>
      <dgm:spPr/>
    </dgm:pt>
    <dgm:pt modelId="{810D62EC-AD1D-4765-BDD7-FE6082118E8B}" type="pres">
      <dgm:prSet presAssocID="{8C56E754-81D0-4CE9-888C-BC85AF2EE0CD}" presName="header" presStyleLbl="node1" presStyleIdx="1" presStyleCnt="2" custScaleY="185539"/>
      <dgm:spPr/>
      <dgm:t>
        <a:bodyPr/>
        <a:lstStyle/>
        <a:p>
          <a:endParaRPr lang="en-US"/>
        </a:p>
      </dgm:t>
    </dgm:pt>
    <dgm:pt modelId="{14C5ED05-9F6D-4A18-A555-22C14EDC9F17}" type="pres">
      <dgm:prSet presAssocID="{96755A42-BA86-4652-9C41-5AE4087F4DD6}" presName="parTrans" presStyleLbl="sibTrans2D1" presStyleIdx="2" presStyleCnt="4"/>
      <dgm:spPr/>
      <dgm:t>
        <a:bodyPr/>
        <a:lstStyle/>
        <a:p>
          <a:endParaRPr lang="en-US"/>
        </a:p>
      </dgm:t>
    </dgm:pt>
    <dgm:pt modelId="{721CEE61-729A-46F9-9FA8-5390183203DE}" type="pres">
      <dgm:prSet presAssocID="{DBDDD7C3-05C6-4122-930A-6593A50CE94E}" presName="child" presStyleLbl="alignAccFollowNode1" presStyleIdx="2" presStyleCnt="4" custScaleY="144971">
        <dgm:presLayoutVars>
          <dgm:chMax val="0"/>
          <dgm:bulletEnabled val="1"/>
        </dgm:presLayoutVars>
      </dgm:prSet>
      <dgm:spPr/>
      <dgm:t>
        <a:bodyPr/>
        <a:lstStyle/>
        <a:p>
          <a:endParaRPr lang="en-US"/>
        </a:p>
      </dgm:t>
    </dgm:pt>
    <dgm:pt modelId="{660424E6-3BF7-4516-86F9-8E922963C82E}" type="pres">
      <dgm:prSet presAssocID="{1736B2FC-C007-4C1C-87CE-7ABF62238EA6}" presName="sibTrans" presStyleLbl="sibTrans2D1" presStyleIdx="3" presStyleCnt="4"/>
      <dgm:spPr/>
      <dgm:t>
        <a:bodyPr/>
        <a:lstStyle/>
        <a:p>
          <a:endParaRPr lang="en-US"/>
        </a:p>
      </dgm:t>
    </dgm:pt>
    <dgm:pt modelId="{4D054018-31A9-4CA4-ADE8-2682C8F179F3}" type="pres">
      <dgm:prSet presAssocID="{F92E581A-D5D0-4720-971D-CF558119FAFF}" presName="child" presStyleLbl="alignAccFollowNode1" presStyleIdx="3" presStyleCnt="4" custScaleY="170731">
        <dgm:presLayoutVars>
          <dgm:chMax val="0"/>
          <dgm:bulletEnabled val="1"/>
        </dgm:presLayoutVars>
      </dgm:prSet>
      <dgm:spPr/>
      <dgm:t>
        <a:bodyPr/>
        <a:lstStyle/>
        <a:p>
          <a:endParaRPr lang="en-US"/>
        </a:p>
      </dgm:t>
    </dgm:pt>
  </dgm:ptLst>
  <dgm:cxnLst>
    <dgm:cxn modelId="{E3209EE1-A2EA-4437-9454-BF80F4ED6475}" srcId="{30EE0791-623C-4A2C-9879-77480FAD04B9}" destId="{8C56E754-81D0-4CE9-888C-BC85AF2EE0CD}" srcOrd="1" destOrd="0" parTransId="{0019ED19-F8D3-40E0-91F2-EFAB58B61D86}" sibTransId="{87838F12-3F81-4E95-B8C4-E747F94D91C9}"/>
    <dgm:cxn modelId="{A462FF12-E278-42F0-A12B-5AC3B95B1669}" type="presOf" srcId="{41E1E2DE-29D6-4F91-BCB3-8368A556FA58}" destId="{471779D7-D12E-4F5A-871C-619D72CA059A}" srcOrd="0" destOrd="0" presId="urn:microsoft.com/office/officeart/2005/8/layout/lProcess1"/>
    <dgm:cxn modelId="{F8A316D0-D6C6-4C37-9AED-17D833978709}" type="presOf" srcId="{18E6ABAA-66E0-4DED-A4A6-0C1B8A30ADF5}" destId="{FABCEF9A-1734-4ADF-B66D-4D85117CFEEB}" srcOrd="0" destOrd="0" presId="urn:microsoft.com/office/officeart/2005/8/layout/lProcess1"/>
    <dgm:cxn modelId="{FC4F27AC-C5AF-4E87-900C-58DD4CF82F40}" type="presOf" srcId="{02EF8129-70AA-46B6-93D4-AFB198E3D432}" destId="{BC48CD52-1E1D-46E4-94B5-81A42D9AFD2D}" srcOrd="0" destOrd="0" presId="urn:microsoft.com/office/officeart/2005/8/layout/lProcess1"/>
    <dgm:cxn modelId="{0E3C5C2C-1532-429B-8589-9A7EB1260F31}" type="presOf" srcId="{96755A42-BA86-4652-9C41-5AE4087F4DD6}" destId="{14C5ED05-9F6D-4A18-A555-22C14EDC9F17}" srcOrd="0" destOrd="0" presId="urn:microsoft.com/office/officeart/2005/8/layout/lProcess1"/>
    <dgm:cxn modelId="{0CD6ACBD-B44F-4AEE-958F-22641F45C70C}" srcId="{8C56E754-81D0-4CE9-888C-BC85AF2EE0CD}" destId="{DBDDD7C3-05C6-4122-930A-6593A50CE94E}" srcOrd="0" destOrd="0" parTransId="{96755A42-BA86-4652-9C41-5AE4087F4DD6}" sibTransId="{1736B2FC-C007-4C1C-87CE-7ABF62238EA6}"/>
    <dgm:cxn modelId="{980FC060-3B26-4145-8631-403B7538495B}" type="presOf" srcId="{037CEBFC-640E-475F-BE4A-7FE885FF9600}" destId="{F9B2104A-4351-4F9C-ADC6-C6A3A05E0FC4}" srcOrd="0" destOrd="0" presId="urn:microsoft.com/office/officeart/2005/8/layout/lProcess1"/>
    <dgm:cxn modelId="{5C1FB334-649B-4F0C-8FEA-A5C84AD444DB}" srcId="{02EF8129-70AA-46B6-93D4-AFB198E3D432}" destId="{18E6ABAA-66E0-4DED-A4A6-0C1B8A30ADF5}" srcOrd="1" destOrd="0" parTransId="{FCEE0A3E-A237-4859-A7E8-FBFD93392DE4}" sibTransId="{88B2D0B5-F53E-45AF-AD12-6B066E123879}"/>
    <dgm:cxn modelId="{026E23D0-F7D2-44CA-A304-6ED9BF670AEB}" srcId="{8C56E754-81D0-4CE9-888C-BC85AF2EE0CD}" destId="{F92E581A-D5D0-4720-971D-CF558119FAFF}" srcOrd="1" destOrd="0" parTransId="{B1E21257-491F-44F8-B600-4611FFFA2A9C}" sibTransId="{8BA477F2-9BE6-4108-9887-AA776858C513}"/>
    <dgm:cxn modelId="{57A1D262-8C24-43BD-A529-06479110A9C0}" type="presOf" srcId="{8C56E754-81D0-4CE9-888C-BC85AF2EE0CD}" destId="{810D62EC-AD1D-4765-BDD7-FE6082118E8B}" srcOrd="0" destOrd="0" presId="urn:microsoft.com/office/officeart/2005/8/layout/lProcess1"/>
    <dgm:cxn modelId="{D376A552-2FF5-49AD-839C-69B28CB8F5CE}" type="presOf" srcId="{F92E581A-D5D0-4720-971D-CF558119FAFF}" destId="{4D054018-31A9-4CA4-ADE8-2682C8F179F3}" srcOrd="0" destOrd="0" presId="urn:microsoft.com/office/officeart/2005/8/layout/lProcess1"/>
    <dgm:cxn modelId="{14171224-44FF-4D1C-806E-866EC89BE9FA}" type="presOf" srcId="{341E8B11-81AE-488A-8F4A-F5493F253131}" destId="{249A6C97-6629-4607-A3E2-4DE563BE9C31}" srcOrd="0" destOrd="0" presId="urn:microsoft.com/office/officeart/2005/8/layout/lProcess1"/>
    <dgm:cxn modelId="{1E638BC5-CC26-4E63-9595-72B1B1FB8250}" type="presOf" srcId="{DBDDD7C3-05C6-4122-930A-6593A50CE94E}" destId="{721CEE61-729A-46F9-9FA8-5390183203DE}" srcOrd="0" destOrd="0" presId="urn:microsoft.com/office/officeart/2005/8/layout/lProcess1"/>
    <dgm:cxn modelId="{904336AC-2946-4476-9FFC-489CFC8434B1}" srcId="{02EF8129-70AA-46B6-93D4-AFB198E3D432}" destId="{341E8B11-81AE-488A-8F4A-F5493F253131}" srcOrd="0" destOrd="0" parTransId="{41E1E2DE-29D6-4F91-BCB3-8368A556FA58}" sibTransId="{037CEBFC-640E-475F-BE4A-7FE885FF9600}"/>
    <dgm:cxn modelId="{D618B40B-D179-4E8D-8F20-D5EDD2A4A3A0}" type="presOf" srcId="{1736B2FC-C007-4C1C-87CE-7ABF62238EA6}" destId="{660424E6-3BF7-4516-86F9-8E922963C82E}" srcOrd="0" destOrd="0" presId="urn:microsoft.com/office/officeart/2005/8/layout/lProcess1"/>
    <dgm:cxn modelId="{B2709864-819D-4FED-9EFB-65E0D6A1A210}" srcId="{30EE0791-623C-4A2C-9879-77480FAD04B9}" destId="{02EF8129-70AA-46B6-93D4-AFB198E3D432}" srcOrd="0" destOrd="0" parTransId="{562A9140-74D6-4355-92F6-1458453C4F89}" sibTransId="{1EC27797-B079-4FAA-B8C1-0AF91C3AA70C}"/>
    <dgm:cxn modelId="{4B753915-EA67-49CF-BD4C-F6FA66A37317}" type="presOf" srcId="{30EE0791-623C-4A2C-9879-77480FAD04B9}" destId="{51ACC753-ED6D-4B6F-848B-D4752E66CF7A}" srcOrd="0" destOrd="0" presId="urn:microsoft.com/office/officeart/2005/8/layout/lProcess1"/>
    <dgm:cxn modelId="{06274516-CBB7-4977-8290-64833147D119}" type="presParOf" srcId="{51ACC753-ED6D-4B6F-848B-D4752E66CF7A}" destId="{00679D88-BE9D-41CD-80E4-26784CB20488}" srcOrd="0" destOrd="0" presId="urn:microsoft.com/office/officeart/2005/8/layout/lProcess1"/>
    <dgm:cxn modelId="{1FBFAF57-CFB5-468A-AEAD-7A7783B25270}" type="presParOf" srcId="{00679D88-BE9D-41CD-80E4-26784CB20488}" destId="{BC48CD52-1E1D-46E4-94B5-81A42D9AFD2D}" srcOrd="0" destOrd="0" presId="urn:microsoft.com/office/officeart/2005/8/layout/lProcess1"/>
    <dgm:cxn modelId="{4BCDCA87-3CE8-4300-93DD-5A2F4937A82B}" type="presParOf" srcId="{00679D88-BE9D-41CD-80E4-26784CB20488}" destId="{471779D7-D12E-4F5A-871C-619D72CA059A}" srcOrd="1" destOrd="0" presId="urn:microsoft.com/office/officeart/2005/8/layout/lProcess1"/>
    <dgm:cxn modelId="{002F4175-CBB4-4322-92A7-9F0DC442534A}" type="presParOf" srcId="{00679D88-BE9D-41CD-80E4-26784CB20488}" destId="{249A6C97-6629-4607-A3E2-4DE563BE9C31}" srcOrd="2" destOrd="0" presId="urn:microsoft.com/office/officeart/2005/8/layout/lProcess1"/>
    <dgm:cxn modelId="{329ACA66-FF96-43BE-A3C8-B2CD8AADC53F}" type="presParOf" srcId="{00679D88-BE9D-41CD-80E4-26784CB20488}" destId="{F9B2104A-4351-4F9C-ADC6-C6A3A05E0FC4}" srcOrd="3" destOrd="0" presId="urn:microsoft.com/office/officeart/2005/8/layout/lProcess1"/>
    <dgm:cxn modelId="{716901E3-9130-4BB8-9F0D-423945B22045}" type="presParOf" srcId="{00679D88-BE9D-41CD-80E4-26784CB20488}" destId="{FABCEF9A-1734-4ADF-B66D-4D85117CFEEB}" srcOrd="4" destOrd="0" presId="urn:microsoft.com/office/officeart/2005/8/layout/lProcess1"/>
    <dgm:cxn modelId="{30C5B297-AD2C-461A-B5B1-557540E502BB}" type="presParOf" srcId="{51ACC753-ED6D-4B6F-848B-D4752E66CF7A}" destId="{8BA8DACC-A8EE-493D-AF97-8A0954E784CB}" srcOrd="1" destOrd="0" presId="urn:microsoft.com/office/officeart/2005/8/layout/lProcess1"/>
    <dgm:cxn modelId="{C4BBC9DA-1012-468C-BD51-B50BA0226A03}" type="presParOf" srcId="{51ACC753-ED6D-4B6F-848B-D4752E66CF7A}" destId="{6A53B0EF-1EF4-4763-BDC2-D1A9AD5D7DAC}" srcOrd="2" destOrd="0" presId="urn:microsoft.com/office/officeart/2005/8/layout/lProcess1"/>
    <dgm:cxn modelId="{D77B3792-BA40-41E8-B649-CD0C92CFCB79}" type="presParOf" srcId="{6A53B0EF-1EF4-4763-BDC2-D1A9AD5D7DAC}" destId="{810D62EC-AD1D-4765-BDD7-FE6082118E8B}" srcOrd="0" destOrd="0" presId="urn:microsoft.com/office/officeart/2005/8/layout/lProcess1"/>
    <dgm:cxn modelId="{D30FA952-8C8E-4BA4-87C6-B0FF7283DAB1}" type="presParOf" srcId="{6A53B0EF-1EF4-4763-BDC2-D1A9AD5D7DAC}" destId="{14C5ED05-9F6D-4A18-A555-22C14EDC9F17}" srcOrd="1" destOrd="0" presId="urn:microsoft.com/office/officeart/2005/8/layout/lProcess1"/>
    <dgm:cxn modelId="{429E270B-C1AF-49CB-B582-06230E14B140}" type="presParOf" srcId="{6A53B0EF-1EF4-4763-BDC2-D1A9AD5D7DAC}" destId="{721CEE61-729A-46F9-9FA8-5390183203DE}" srcOrd="2" destOrd="0" presId="urn:microsoft.com/office/officeart/2005/8/layout/lProcess1"/>
    <dgm:cxn modelId="{41AE05EE-765F-48B6-95BF-2F19E4C0DA96}" type="presParOf" srcId="{6A53B0EF-1EF4-4763-BDC2-D1A9AD5D7DAC}" destId="{660424E6-3BF7-4516-86F9-8E922963C82E}" srcOrd="3" destOrd="0" presId="urn:microsoft.com/office/officeart/2005/8/layout/lProcess1"/>
    <dgm:cxn modelId="{CF1E8076-0F89-4529-84CA-6BF6ABE2D8FE}" type="presParOf" srcId="{6A53B0EF-1EF4-4763-BDC2-D1A9AD5D7DAC}" destId="{4D054018-31A9-4CA4-ADE8-2682C8F179F3}" srcOrd="4"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F4C1-5995-4D16-99DC-4C8B66F850EB}">
      <dsp:nvSpPr>
        <dsp:cNvPr id="0" name=""/>
        <dsp:cNvSpPr/>
      </dsp:nvSpPr>
      <dsp:spPr>
        <a:xfrm>
          <a:off x="1889" y="15626"/>
          <a:ext cx="2537666" cy="220276"/>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Employee</a:t>
          </a:r>
        </a:p>
      </dsp:txBody>
      <dsp:txXfrm>
        <a:off x="1889" y="15626"/>
        <a:ext cx="2537666" cy="220276"/>
      </dsp:txXfrm>
    </dsp:sp>
    <dsp:sp modelId="{2E7564CA-02E7-428C-B6B1-D534A1DD5245}">
      <dsp:nvSpPr>
        <dsp:cNvPr id="0" name=""/>
        <dsp:cNvSpPr/>
      </dsp:nvSpPr>
      <dsp:spPr>
        <a:xfrm>
          <a:off x="3179" y="231533"/>
          <a:ext cx="2540099" cy="17319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kern="1200" dirty="0"/>
            <a:t>$10,000 increments</a:t>
          </a:r>
        </a:p>
        <a:p>
          <a:pPr marL="114300" lvl="1" indent="-114300" algn="l" defTabSz="622300">
            <a:lnSpc>
              <a:spcPct val="90000"/>
            </a:lnSpc>
            <a:spcBef>
              <a:spcPct val="0"/>
            </a:spcBef>
            <a:spcAft>
              <a:spcPts val="600"/>
            </a:spcAft>
            <a:buChar char="••"/>
          </a:pPr>
          <a:r>
            <a:rPr lang="en-US" sz="1400" kern="1200" dirty="0"/>
            <a:t>Elect up to $500,000</a:t>
          </a:r>
        </a:p>
        <a:p>
          <a:pPr marL="114300" lvl="1" indent="-114300" algn="l" defTabSz="622300">
            <a:lnSpc>
              <a:spcPct val="90000"/>
            </a:lnSpc>
            <a:spcBef>
              <a:spcPct val="0"/>
            </a:spcBef>
            <a:spcAft>
              <a:spcPts val="600"/>
            </a:spcAft>
            <a:buChar char="••"/>
          </a:pPr>
          <a:r>
            <a:rPr lang="en-US" sz="1400" b="1" kern="1200" dirty="0"/>
            <a:t>Line of Duty </a:t>
          </a:r>
          <a:r>
            <a:rPr lang="en-US" sz="1400" kern="1200" dirty="0"/>
            <a:t>– Public Safety Officers receive an additional benefit – 100% up to $100,000</a:t>
          </a:r>
        </a:p>
      </dsp:txBody>
      <dsp:txXfrm>
        <a:off x="3179" y="231533"/>
        <a:ext cx="2540099" cy="1731923"/>
      </dsp:txXfrm>
    </dsp:sp>
    <dsp:sp modelId="{F05D1BF7-E08E-4E81-B75F-E56A01815D8A}">
      <dsp:nvSpPr>
        <dsp:cNvPr id="0" name=""/>
        <dsp:cNvSpPr/>
      </dsp:nvSpPr>
      <dsp:spPr>
        <a:xfrm>
          <a:off x="2890445" y="12677"/>
          <a:ext cx="2525234" cy="220276"/>
        </a:xfrm>
        <a:prstGeom prst="rect">
          <a:avLst/>
        </a:prstGeom>
        <a:solidFill>
          <a:schemeClr val="accent1">
            <a:shade val="80000"/>
            <a:hueOff val="401023"/>
            <a:satOff val="-37882"/>
            <a:lumOff val="19884"/>
            <a:alphaOff val="0"/>
          </a:schemeClr>
        </a:solidFill>
        <a:ln w="25400" cap="flat" cmpd="sng" algn="ctr">
          <a:solidFill>
            <a:schemeClr val="accent1">
              <a:shade val="80000"/>
              <a:hueOff val="401023"/>
              <a:satOff val="-37882"/>
              <a:lumOff val="198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Spouse</a:t>
          </a:r>
          <a:endParaRPr lang="en-US" sz="2400" b="1" kern="1200" dirty="0"/>
        </a:p>
      </dsp:txBody>
      <dsp:txXfrm>
        <a:off x="2890445" y="12677"/>
        <a:ext cx="2525234" cy="220276"/>
      </dsp:txXfrm>
    </dsp:sp>
    <dsp:sp modelId="{5600BE44-F145-4960-B905-790348A0E6FC}">
      <dsp:nvSpPr>
        <dsp:cNvPr id="0" name=""/>
        <dsp:cNvSpPr/>
      </dsp:nvSpPr>
      <dsp:spPr>
        <a:xfrm>
          <a:off x="2883888" y="231533"/>
          <a:ext cx="2538347" cy="17319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kern="1200" dirty="0"/>
            <a:t>$5,000 increments</a:t>
          </a:r>
        </a:p>
        <a:p>
          <a:pPr marL="114300" lvl="1" indent="-114300" algn="l" defTabSz="622300">
            <a:lnSpc>
              <a:spcPct val="90000"/>
            </a:lnSpc>
            <a:spcBef>
              <a:spcPct val="0"/>
            </a:spcBef>
            <a:spcAft>
              <a:spcPts val="600"/>
            </a:spcAft>
            <a:buChar char="••"/>
          </a:pPr>
          <a:r>
            <a:rPr lang="en-US" sz="1400" kern="1200" dirty="0"/>
            <a:t>Elect up to $250,000 </a:t>
          </a:r>
        </a:p>
        <a:p>
          <a:pPr marL="114300" lvl="1" indent="-114300" algn="l" defTabSz="622300">
            <a:lnSpc>
              <a:spcPct val="90000"/>
            </a:lnSpc>
            <a:spcBef>
              <a:spcPct val="0"/>
            </a:spcBef>
            <a:spcAft>
              <a:spcPts val="600"/>
            </a:spcAft>
            <a:buChar char="••"/>
          </a:pPr>
          <a:r>
            <a:rPr lang="en-US" sz="1400" kern="1200" dirty="0"/>
            <a:t>A spouse is not eligible if also eligible as an employee</a:t>
          </a:r>
        </a:p>
      </dsp:txBody>
      <dsp:txXfrm>
        <a:off x="2883888" y="231533"/>
        <a:ext cx="2538347" cy="1731923"/>
      </dsp:txXfrm>
    </dsp:sp>
    <dsp:sp modelId="{FF52FAEA-C3C1-47F3-A037-08EA20078EA1}">
      <dsp:nvSpPr>
        <dsp:cNvPr id="0" name=""/>
        <dsp:cNvSpPr/>
      </dsp:nvSpPr>
      <dsp:spPr>
        <a:xfrm>
          <a:off x="5762846" y="12677"/>
          <a:ext cx="2510782" cy="220276"/>
        </a:xfrm>
        <a:prstGeom prst="rect">
          <a:avLst/>
        </a:prstGeom>
        <a:solidFill>
          <a:schemeClr val="accent1">
            <a:shade val="80000"/>
            <a:hueOff val="802047"/>
            <a:satOff val="-75764"/>
            <a:lumOff val="39767"/>
            <a:alphaOff val="0"/>
          </a:schemeClr>
        </a:solidFill>
        <a:ln w="25400" cap="flat" cmpd="sng" algn="ctr">
          <a:solidFill>
            <a:schemeClr val="accent1">
              <a:shade val="80000"/>
              <a:hueOff val="802047"/>
              <a:satOff val="-75764"/>
              <a:lumOff val="397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Child</a:t>
          </a:r>
        </a:p>
      </dsp:txBody>
      <dsp:txXfrm>
        <a:off x="5762846" y="12677"/>
        <a:ext cx="2510782" cy="220276"/>
      </dsp:txXfrm>
    </dsp:sp>
    <dsp:sp modelId="{E829BDF6-E866-4E46-86A4-D5C755022B48}">
      <dsp:nvSpPr>
        <dsp:cNvPr id="0" name=""/>
        <dsp:cNvSpPr/>
      </dsp:nvSpPr>
      <dsp:spPr>
        <a:xfrm>
          <a:off x="5764001" y="231533"/>
          <a:ext cx="2508471" cy="17319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kern="1200" dirty="0"/>
            <a:t>Elect $5,000, $10,000, $15,000, or $20,000</a:t>
          </a:r>
        </a:p>
        <a:p>
          <a:pPr marL="114300" lvl="1" indent="-114300" algn="l" defTabSz="622300">
            <a:lnSpc>
              <a:spcPct val="90000"/>
            </a:lnSpc>
            <a:spcBef>
              <a:spcPct val="0"/>
            </a:spcBef>
            <a:spcAft>
              <a:spcPts val="600"/>
            </a:spcAft>
            <a:buChar char="••"/>
          </a:pPr>
          <a:r>
            <a:rPr lang="en-US" sz="1400" b="0" kern="1200" dirty="0"/>
            <a:t>One election insures all children from live birth to age 26</a:t>
          </a:r>
        </a:p>
        <a:p>
          <a:pPr marL="114300" lvl="1" indent="-114300" algn="l" defTabSz="622300">
            <a:lnSpc>
              <a:spcPct val="90000"/>
            </a:lnSpc>
            <a:spcBef>
              <a:spcPct val="0"/>
            </a:spcBef>
            <a:spcAft>
              <a:spcPts val="600"/>
            </a:spcAft>
            <a:buChar char="••"/>
          </a:pPr>
          <a:r>
            <a:rPr lang="en-US" sz="1400" b="0" kern="1200" dirty="0"/>
            <a:t>A child may only be covered by one parent</a:t>
          </a:r>
        </a:p>
      </dsp:txBody>
      <dsp:txXfrm>
        <a:off x="5764001" y="231533"/>
        <a:ext cx="2508471" cy="1731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8CD52-1E1D-46E4-94B5-81A42D9AFD2D}">
      <dsp:nvSpPr>
        <dsp:cNvPr id="0" name=""/>
        <dsp:cNvSpPr/>
      </dsp:nvSpPr>
      <dsp:spPr>
        <a:xfrm>
          <a:off x="22193" y="1798"/>
          <a:ext cx="2037461" cy="945071"/>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a:ea typeface="+mn-ea"/>
              <a:cs typeface="+mn-cs"/>
            </a:rPr>
            <a:t>Employee Life</a:t>
          </a:r>
        </a:p>
      </dsp:txBody>
      <dsp:txXfrm>
        <a:off x="49873" y="29478"/>
        <a:ext cx="1982101" cy="889711"/>
      </dsp:txXfrm>
    </dsp:sp>
    <dsp:sp modelId="{471779D7-D12E-4F5A-871C-619D72CA059A}">
      <dsp:nvSpPr>
        <dsp:cNvPr id="0" name=""/>
        <dsp:cNvSpPr/>
      </dsp:nvSpPr>
      <dsp:spPr>
        <a:xfrm rot="5400000">
          <a:off x="996354" y="991439"/>
          <a:ext cx="89138" cy="89138"/>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9A6C97-6629-4607-A3E2-4DE563BE9C31}">
      <dsp:nvSpPr>
        <dsp:cNvPr id="0" name=""/>
        <dsp:cNvSpPr/>
      </dsp:nvSpPr>
      <dsp:spPr>
        <a:xfrm>
          <a:off x="22193" y="1125147"/>
          <a:ext cx="2037461" cy="73843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a:ea typeface="+mn-ea"/>
              <a:cs typeface="+mn-cs"/>
            </a:rPr>
            <a:t>Increase by: </a:t>
          </a:r>
        </a:p>
        <a:p>
          <a:pPr lvl="0" algn="ctr" defTabSz="622300">
            <a:lnSpc>
              <a:spcPct val="90000"/>
            </a:lnSpc>
            <a:spcBef>
              <a:spcPct val="0"/>
            </a:spcBef>
            <a:spcAft>
              <a:spcPct val="35000"/>
            </a:spcAft>
          </a:pPr>
          <a:r>
            <a:rPr lang="en-US" sz="1400" kern="1200" dirty="0">
              <a:latin typeface="Arial"/>
              <a:ea typeface="+mn-ea"/>
              <a:cs typeface="+mn-cs"/>
            </a:rPr>
            <a:t>$10,000</a:t>
          </a:r>
        </a:p>
      </dsp:txBody>
      <dsp:txXfrm>
        <a:off x="43821" y="1146775"/>
        <a:ext cx="1994205" cy="695176"/>
      </dsp:txXfrm>
    </dsp:sp>
    <dsp:sp modelId="{F9B2104A-4351-4F9C-ADC6-C6A3A05E0FC4}">
      <dsp:nvSpPr>
        <dsp:cNvPr id="0" name=""/>
        <dsp:cNvSpPr/>
      </dsp:nvSpPr>
      <dsp:spPr>
        <a:xfrm rot="5400000">
          <a:off x="996354" y="1908149"/>
          <a:ext cx="89138" cy="89138"/>
        </a:xfrm>
        <a:prstGeom prst="rightArrow">
          <a:avLst>
            <a:gd name="adj1" fmla="val 66700"/>
            <a:gd name="adj2" fmla="val 50000"/>
          </a:avLst>
        </a:prstGeom>
        <a:solidFill>
          <a:schemeClr val="accent1">
            <a:shade val="90000"/>
            <a:hueOff val="269669"/>
            <a:satOff val="-25255"/>
            <a:lumOff val="127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CEF9A-1734-4ADF-B66D-4D85117CFEEB}">
      <dsp:nvSpPr>
        <dsp:cNvPr id="0" name=""/>
        <dsp:cNvSpPr/>
      </dsp:nvSpPr>
      <dsp:spPr>
        <a:xfrm>
          <a:off x="22193" y="2041857"/>
          <a:ext cx="2037461" cy="88251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latin typeface="Arial"/>
              <a:ea typeface="+mn-ea"/>
              <a:cs typeface="+mn-cs"/>
            </a:rPr>
            <a:t>Guaranteed issue       up to $250,000                            </a:t>
          </a:r>
          <a:r>
            <a:rPr lang="en-US" sz="1050" b="0" kern="1200" dirty="0">
              <a:latin typeface="Arial"/>
              <a:ea typeface="+mn-ea"/>
              <a:cs typeface="+mn-cs"/>
            </a:rPr>
            <a:t>Once total coverage amount exceeds $250,000, all elections are with evidence of insurability</a:t>
          </a:r>
          <a:endParaRPr lang="en-US" sz="1050" b="1" kern="1200" dirty="0">
            <a:latin typeface="Arial"/>
            <a:ea typeface="+mn-ea"/>
            <a:cs typeface="+mn-cs"/>
          </a:endParaRPr>
        </a:p>
      </dsp:txBody>
      <dsp:txXfrm>
        <a:off x="48041" y="2067705"/>
        <a:ext cx="1985765" cy="830820"/>
      </dsp:txXfrm>
    </dsp:sp>
    <dsp:sp modelId="{810D62EC-AD1D-4765-BDD7-FE6082118E8B}">
      <dsp:nvSpPr>
        <dsp:cNvPr id="0" name=""/>
        <dsp:cNvSpPr/>
      </dsp:nvSpPr>
      <dsp:spPr>
        <a:xfrm>
          <a:off x="2344899" y="1798"/>
          <a:ext cx="2037461" cy="945071"/>
        </a:xfrm>
        <a:prstGeom prst="roundRect">
          <a:avLst>
            <a:gd name="adj" fmla="val 10000"/>
          </a:avLst>
        </a:prstGeom>
        <a:solidFill>
          <a:schemeClr val="accent1">
            <a:shade val="80000"/>
            <a:hueOff val="802047"/>
            <a:satOff val="-75764"/>
            <a:lumOff val="397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a:ea typeface="+mn-ea"/>
              <a:cs typeface="+mn-cs"/>
            </a:rPr>
            <a:t>Child Life</a:t>
          </a:r>
        </a:p>
      </dsp:txBody>
      <dsp:txXfrm>
        <a:off x="2372579" y="29478"/>
        <a:ext cx="1982101" cy="889711"/>
      </dsp:txXfrm>
    </dsp:sp>
    <dsp:sp modelId="{14C5ED05-9F6D-4A18-A555-22C14EDC9F17}">
      <dsp:nvSpPr>
        <dsp:cNvPr id="0" name=""/>
        <dsp:cNvSpPr/>
      </dsp:nvSpPr>
      <dsp:spPr>
        <a:xfrm rot="5400000">
          <a:off x="3319061" y="991439"/>
          <a:ext cx="89138" cy="89138"/>
        </a:xfrm>
        <a:prstGeom prst="rightArrow">
          <a:avLst>
            <a:gd name="adj1" fmla="val 66700"/>
            <a:gd name="adj2" fmla="val 50000"/>
          </a:avLst>
        </a:prstGeom>
        <a:solidFill>
          <a:schemeClr val="accent1">
            <a:shade val="90000"/>
            <a:hueOff val="539337"/>
            <a:satOff val="-50509"/>
            <a:lumOff val="255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1CEE61-729A-46F9-9FA8-5390183203DE}">
      <dsp:nvSpPr>
        <dsp:cNvPr id="0" name=""/>
        <dsp:cNvSpPr/>
      </dsp:nvSpPr>
      <dsp:spPr>
        <a:xfrm>
          <a:off x="2344899" y="1125147"/>
          <a:ext cx="2037461" cy="73843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a:ea typeface="+mn-ea"/>
              <a:cs typeface="+mn-cs"/>
            </a:rPr>
            <a:t>Elect:</a:t>
          </a:r>
          <a:r>
            <a:rPr lang="en-US" sz="1400" kern="1200" dirty="0">
              <a:latin typeface="Arial"/>
              <a:ea typeface="+mn-ea"/>
              <a:cs typeface="+mn-cs"/>
            </a:rPr>
            <a:t>                                   $5,000, $10,000,  $15,000, or $20,000</a:t>
          </a:r>
        </a:p>
      </dsp:txBody>
      <dsp:txXfrm>
        <a:off x="2366527" y="1146775"/>
        <a:ext cx="1994205" cy="695176"/>
      </dsp:txXfrm>
    </dsp:sp>
    <dsp:sp modelId="{660424E6-3BF7-4516-86F9-8E922963C82E}">
      <dsp:nvSpPr>
        <dsp:cNvPr id="0" name=""/>
        <dsp:cNvSpPr/>
      </dsp:nvSpPr>
      <dsp:spPr>
        <a:xfrm rot="5400000">
          <a:off x="3319061" y="1908149"/>
          <a:ext cx="89138" cy="89138"/>
        </a:xfrm>
        <a:prstGeom prst="rightArrow">
          <a:avLst>
            <a:gd name="adj1" fmla="val 66700"/>
            <a:gd name="adj2" fmla="val 50000"/>
          </a:avLst>
        </a:prstGeom>
        <a:solidFill>
          <a:schemeClr val="accent1">
            <a:shade val="90000"/>
            <a:hueOff val="809006"/>
            <a:satOff val="-75764"/>
            <a:lumOff val="382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054018-31A9-4CA4-ADE8-2682C8F179F3}">
      <dsp:nvSpPr>
        <dsp:cNvPr id="0" name=""/>
        <dsp:cNvSpPr/>
      </dsp:nvSpPr>
      <dsp:spPr>
        <a:xfrm>
          <a:off x="2344899" y="2041857"/>
          <a:ext cx="2037461" cy="8696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a:latin typeface="Arial"/>
              <a:ea typeface="+mn-ea"/>
              <a:cs typeface="+mn-cs"/>
            </a:rPr>
            <a:t>One election covers all eligible children</a:t>
          </a:r>
          <a:endParaRPr lang="en-US" sz="1400" b="1" kern="1200" dirty="0">
            <a:latin typeface="Arial"/>
            <a:ea typeface="+mn-ea"/>
            <a:cs typeface="+mn-cs"/>
          </a:endParaRPr>
        </a:p>
      </dsp:txBody>
      <dsp:txXfrm>
        <a:off x="2370370" y="2067328"/>
        <a:ext cx="1986519" cy="8187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3D4964-7F46-4BF1-A8F9-62952BEFC370}" type="datetimeFigureOut">
              <a:rPr lang="en-US" smtClean="0"/>
              <a:t>10/25/2021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8A0BFE-D915-4A03-898D-2B367AE98DE6}" type="slidenum">
              <a:rPr lang="en-US" smtClean="0"/>
              <a:t>‹#›</a:t>
            </a:fld>
            <a:endParaRPr lang="en-US" dirty="0"/>
          </a:p>
        </p:txBody>
      </p:sp>
    </p:spTree>
    <p:extLst>
      <p:ext uri="{BB962C8B-B14F-4D97-AF65-F5344CB8AC3E}">
        <p14:creationId xmlns:p14="http://schemas.microsoft.com/office/powerpoint/2010/main" val="209228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EFC21-1623-4D53-9A0B-BFB0B3C27585}" type="datetimeFigureOut">
              <a:rPr lang="en-US" smtClean="0"/>
              <a:t>10/25/2021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6EB36-AE8F-4903-B4D2-AFCBB647EC57}" type="slidenum">
              <a:rPr lang="en-US" smtClean="0"/>
              <a:t>‹#›</a:t>
            </a:fld>
            <a:endParaRPr lang="en-US" dirty="0"/>
          </a:p>
        </p:txBody>
      </p:sp>
    </p:spTree>
    <p:extLst>
      <p:ext uri="{BB962C8B-B14F-4D97-AF65-F5344CB8AC3E}">
        <p14:creationId xmlns:p14="http://schemas.microsoft.com/office/powerpoint/2010/main" val="52633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t>
            </a:r>
            <a:r>
              <a:rPr lang="en-US" dirty="0" smtClean="0"/>
              <a:t>2022 </a:t>
            </a:r>
            <a:r>
              <a:rPr lang="en-US" dirty="0"/>
              <a:t>Annual Benefits open enrollment for the City</a:t>
            </a:r>
            <a:r>
              <a:rPr lang="en-US" baseline="0" dirty="0"/>
              <a:t> of Tyler. The City is proud to provide you and your family with valuable and significant benefits. Today, we are going to walk through an overview of the benefits that are available to you, current changes to benefit offerings as well as instructions for you on how to complete and have a successful open enrollment. The benefits discussed in this presentation will become effective on January 1, </a:t>
            </a:r>
            <a:r>
              <a:rPr lang="en-US" baseline="0" dirty="0" smtClean="0"/>
              <a:t>2022. </a:t>
            </a:r>
            <a:endParaRPr lang="en-US" baseline="0" dirty="0"/>
          </a:p>
        </p:txBody>
      </p:sp>
      <p:sp>
        <p:nvSpPr>
          <p:cNvPr id="4" name="Slide Number Placeholder 3"/>
          <p:cNvSpPr>
            <a:spLocks noGrp="1"/>
          </p:cNvSpPr>
          <p:nvPr>
            <p:ph type="sldNum" sz="quarter" idx="10"/>
          </p:nvPr>
        </p:nvSpPr>
        <p:spPr/>
        <p:txBody>
          <a:bodyPr/>
          <a:lstStyle/>
          <a:p>
            <a:fld id="{DD56EB36-AE8F-4903-B4D2-AFCBB647EC57}" type="slidenum">
              <a:rPr lang="en-US" smtClean="0"/>
              <a:t>1</a:t>
            </a:fld>
            <a:endParaRPr lang="en-US" dirty="0"/>
          </a:p>
        </p:txBody>
      </p:sp>
    </p:spTree>
    <p:extLst>
      <p:ext uri="{BB962C8B-B14F-4D97-AF65-F5344CB8AC3E}">
        <p14:creationId xmlns:p14="http://schemas.microsoft.com/office/powerpoint/2010/main" val="111412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schedule of benefits is a quick reference for you</a:t>
            </a:r>
            <a:r>
              <a:rPr lang="en-US" baseline="0" dirty="0"/>
              <a:t> to see what medical and prescription benefits you have available to you. It also includes details about the portion you will be responsible to pay depending on which network </a:t>
            </a:r>
            <a:r>
              <a:rPr lang="en-US" baseline="0" dirty="0" smtClean="0"/>
              <a:t>you utilize and which plan you choose. The main differences between the Azalea and Rose plan can be found in the deductibles, out of pocket maxes and the copays for emergency room visits, urgent visits, physician and specialist office visits. Both plans pay 100% for preventive care and telemedicine benefits are a $0 copay. You prescription benefits are provided by </a:t>
            </a:r>
            <a:r>
              <a:rPr lang="en-US" baseline="0" dirty="0" err="1" smtClean="0"/>
              <a:t>Cerpass</a:t>
            </a:r>
            <a:r>
              <a:rPr lang="en-US" baseline="0" dirty="0" smtClean="0"/>
              <a:t> RX. Your 2 medical plan options have different copay structures for the RX. This is just a summary of your benefits, please refer to your summary plan description or the schedules located </a:t>
            </a:r>
            <a:r>
              <a:rPr lang="en-US" baseline="0" dirty="0"/>
              <a:t>in your benefits guide on </a:t>
            </a:r>
            <a:r>
              <a:rPr lang="en-US" baseline="0" dirty="0" smtClean="0"/>
              <a:t>pages 8 &amp; 9. </a:t>
            </a:r>
            <a:endParaRPr lang="en-US" dirty="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10</a:t>
            </a:fld>
            <a:endParaRPr lang="en-US" dirty="0"/>
          </a:p>
        </p:txBody>
      </p:sp>
    </p:spTree>
    <p:extLst>
      <p:ext uri="{BB962C8B-B14F-4D97-AF65-F5344CB8AC3E}">
        <p14:creationId xmlns:p14="http://schemas.microsoft.com/office/powerpoint/2010/main" val="48203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your 2022 per pay period medical plan premiums. There are 24 pay periods each year. </a:t>
            </a:r>
            <a:endParaRPr lang="en-US" dirty="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11</a:t>
            </a:fld>
            <a:endParaRPr lang="en-US" dirty="0"/>
          </a:p>
        </p:txBody>
      </p:sp>
    </p:spTree>
    <p:extLst>
      <p:ext uri="{BB962C8B-B14F-4D97-AF65-F5344CB8AC3E}">
        <p14:creationId xmlns:p14="http://schemas.microsoft.com/office/powerpoint/2010/main" val="146649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Teladoc</a:t>
            </a:r>
            <a:r>
              <a:rPr lang="en-US" baseline="0" dirty="0"/>
              <a:t> is the telemedicine provider for the </a:t>
            </a:r>
            <a:r>
              <a:rPr lang="en-US" dirty="0"/>
              <a:t>City of Tyler</a:t>
            </a:r>
            <a:r>
              <a:rPr lang="en-US" baseline="0" dirty="0"/>
              <a:t>. This benefit is available to those employees and dependents enrolled in the City’s medical plan. Get 24/7 access board-certified doctors when it’s convenient for you! </a:t>
            </a:r>
            <a:r>
              <a:rPr lang="en-US" baseline="0" dirty="0" err="1"/>
              <a:t>Teladoc</a:t>
            </a:r>
            <a:r>
              <a:rPr lang="en-US" baseline="0" dirty="0"/>
              <a:t> is not only convenient it’s an affordable way to receive quality medical care. You have access to an experienced doctor anytime, anywhere by phone, online video or through the mobile app. You can FaceTime with a doctor from your living room in your PJs! </a:t>
            </a:r>
          </a:p>
          <a:p>
            <a:endParaRPr lang="en-US" baseline="0" dirty="0"/>
          </a:p>
          <a:p>
            <a:r>
              <a:rPr lang="en-US" baseline="0" dirty="0"/>
              <a:t>The City is providing this benefit as a $0 copay to health plan participants. You will not pay anything when utilizing this benefit. </a:t>
            </a:r>
            <a:r>
              <a:rPr lang="en-US" baseline="0" dirty="0" err="1"/>
              <a:t>Teladoc</a:t>
            </a:r>
            <a:r>
              <a:rPr lang="en-US" baseline="0" dirty="0"/>
              <a:t> doctors can treat a variety of health conditions, including: cold and flu symptoms, allergies, bronchitis, skin problems, respiratory infections, sore throat and sinus problems, just to name a few. </a:t>
            </a:r>
            <a:endParaRPr lang="en-US" dirty="0"/>
          </a:p>
          <a:p>
            <a:endParaRPr lang="en-US" baseline="0" dirty="0"/>
          </a:p>
          <a:p>
            <a:r>
              <a:rPr lang="en-US" baseline="0" dirty="0"/>
              <a:t>To register, go to Teladoc.com and create your account or call 1.800.835.2362, that’s 1.800.TELADOC. Teladoc also has a convenient mobile app for IPhones and Androids.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12</a:t>
            </a:fld>
            <a:endParaRPr lang="en-US" dirty="0"/>
          </a:p>
        </p:txBody>
      </p:sp>
    </p:spTree>
    <p:extLst>
      <p:ext uri="{BB962C8B-B14F-4D97-AF65-F5344CB8AC3E}">
        <p14:creationId xmlns:p14="http://schemas.microsoft.com/office/powerpoint/2010/main" val="144087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your flexible spending and dependent</a:t>
            </a:r>
            <a:r>
              <a:rPr lang="en-US" baseline="0" dirty="0"/>
              <a:t> care options.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13</a:t>
            </a:fld>
            <a:endParaRPr lang="en-US" dirty="0"/>
          </a:p>
        </p:txBody>
      </p:sp>
    </p:spTree>
    <p:extLst>
      <p:ext uri="{BB962C8B-B14F-4D97-AF65-F5344CB8AC3E}">
        <p14:creationId xmlns:p14="http://schemas.microsoft.com/office/powerpoint/2010/main" val="188353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Your </a:t>
            </a:r>
            <a:r>
              <a:rPr lang="en-US" baseline="0" dirty="0"/>
              <a:t>Flexible spending account administration is </a:t>
            </a:r>
            <a:r>
              <a:rPr lang="en-US" baseline="0" dirty="0" smtClean="0"/>
              <a:t>with Connect Your Care/Optum. </a:t>
            </a:r>
            <a:r>
              <a:rPr lang="en-US" baseline="0" dirty="0"/>
              <a:t>The maximum election for </a:t>
            </a:r>
            <a:r>
              <a:rPr lang="en-US" baseline="0" dirty="0" smtClean="0"/>
              <a:t>2022 </a:t>
            </a:r>
            <a:r>
              <a:rPr lang="en-US" baseline="0" dirty="0"/>
              <a:t>is $2,750.  Money you allocate to your FSA can be used for qualified out-of-pocket expenses through the plan year. Some qualified expenses include, copays, cost for glasses and dental fees. The funds are preloaded so you have access to your full election on January 1</a:t>
            </a:r>
            <a:r>
              <a:rPr lang="en-US" baseline="30000" dirty="0"/>
              <a:t>st</a:t>
            </a:r>
            <a:r>
              <a:rPr lang="en-US" baseline="0" dirty="0"/>
              <a:t>.  </a:t>
            </a:r>
            <a:r>
              <a:rPr lang="en-US" baseline="0" dirty="0" smtClean="0"/>
              <a:t>All FSA Participants will be sent a debit card that can be used on </a:t>
            </a:r>
            <a:r>
              <a:rPr lang="en-US" baseline="0" dirty="0"/>
              <a:t>qualifying </a:t>
            </a:r>
            <a:r>
              <a:rPr lang="en-US" baseline="0" dirty="0" smtClean="0"/>
              <a:t>purchases or you </a:t>
            </a:r>
            <a:r>
              <a:rPr lang="en-US" baseline="0" dirty="0"/>
              <a:t>have the option to pay for the purchase out of pocket and submit a claim form online to receive reimbursement. </a:t>
            </a:r>
            <a:r>
              <a:rPr lang="en-US" baseline="0" dirty="0" smtClean="0"/>
              <a:t>If you choose to use your debit card to pay for expenses, please make sure to still keep your receipts. While many fsa debit card swipes are automatically approved, Connect our Care may reach out on various transactions and request substantiation or backup for that transaction. If the requested documentation is not sent to connect your care in the timeframe they allot, your card will be deactivated until the documentation is received. </a:t>
            </a:r>
          </a:p>
          <a:p>
            <a:r>
              <a:rPr lang="en-US" baseline="0" dirty="0" smtClean="0"/>
              <a:t>You </a:t>
            </a:r>
            <a:r>
              <a:rPr lang="en-US" baseline="0" dirty="0"/>
              <a:t>will be able to rollover up to $</a:t>
            </a:r>
            <a:r>
              <a:rPr lang="en-US" baseline="0" dirty="0" smtClean="0"/>
              <a:t>550 </a:t>
            </a:r>
            <a:r>
              <a:rPr lang="en-US" baseline="0" dirty="0"/>
              <a:t>into the 2022 plan year. Any funds over the $</a:t>
            </a:r>
            <a:r>
              <a:rPr lang="en-US" baseline="0" dirty="0" smtClean="0"/>
              <a:t>550 </a:t>
            </a:r>
            <a:r>
              <a:rPr lang="en-US" baseline="0" dirty="0"/>
              <a:t>threshold will be forfeited after 12/31/2021 if they are not used. Lastly, over the counter </a:t>
            </a:r>
            <a:r>
              <a:rPr lang="en-US" baseline="0" dirty="0" smtClean="0"/>
              <a:t>drugs are eligible </a:t>
            </a:r>
            <a:r>
              <a:rPr lang="en-US" baseline="0" dirty="0"/>
              <a:t>expenses to use your FSA funds on. </a:t>
            </a:r>
          </a:p>
          <a:p>
            <a:r>
              <a:rPr lang="en-US" baseline="0" dirty="0"/>
              <a:t>The dependent care annual election is $5,000. The election is $2,500 if your spouse also participates in this benefit. For more details on eligible FSA and Dependent Care expense see </a:t>
            </a:r>
            <a:r>
              <a:rPr lang="en-US" baseline="0" dirty="0" smtClean="0"/>
              <a:t>pages 18 and 19 </a:t>
            </a:r>
            <a:r>
              <a:rPr lang="en-US" baseline="0" dirty="0"/>
              <a:t>in your benefits guide. </a:t>
            </a:r>
          </a:p>
        </p:txBody>
      </p:sp>
      <p:sp>
        <p:nvSpPr>
          <p:cNvPr id="4" name="Slide Number Placeholder 3"/>
          <p:cNvSpPr>
            <a:spLocks noGrp="1"/>
          </p:cNvSpPr>
          <p:nvPr>
            <p:ph type="sldNum" sz="quarter" idx="10"/>
          </p:nvPr>
        </p:nvSpPr>
        <p:spPr/>
        <p:txBody>
          <a:bodyPr/>
          <a:lstStyle/>
          <a:p>
            <a:fld id="{DD56EB36-AE8F-4903-B4D2-AFCBB647EC57}" type="slidenum">
              <a:rPr lang="en-US" smtClean="0"/>
              <a:t>14</a:t>
            </a:fld>
            <a:endParaRPr lang="en-US" dirty="0"/>
          </a:p>
        </p:txBody>
      </p:sp>
    </p:spTree>
    <p:extLst>
      <p:ext uri="{BB962C8B-B14F-4D97-AF65-F5344CB8AC3E}">
        <p14:creationId xmlns:p14="http://schemas.microsoft.com/office/powerpoint/2010/main" val="117536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we have your dental and vision</a:t>
            </a:r>
            <a:r>
              <a:rPr lang="en-US" baseline="0" dirty="0"/>
              <a:t> plan options.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15</a:t>
            </a:fld>
            <a:endParaRPr lang="en-US" dirty="0"/>
          </a:p>
        </p:txBody>
      </p:sp>
    </p:spTree>
    <p:extLst>
      <p:ext uri="{BB962C8B-B14F-4D97-AF65-F5344CB8AC3E}">
        <p14:creationId xmlns:p14="http://schemas.microsoft.com/office/powerpoint/2010/main" val="282409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Tyler’s dental care plan </a:t>
            </a:r>
            <a:r>
              <a:rPr lang="en-US" dirty="0" smtClean="0"/>
              <a:t>benefits through Delta Dental </a:t>
            </a:r>
            <a:r>
              <a:rPr lang="en-US" dirty="0"/>
              <a:t>include 4</a:t>
            </a:r>
            <a:r>
              <a:rPr lang="en-US" baseline="0" dirty="0"/>
              <a:t> service types. Groups 1 through III all are applied to your $1,200 annual max benefit. Groups 2 &amp; 3 include a $50 deductible for the individual and a $150 deductible for the family. </a:t>
            </a:r>
            <a:r>
              <a:rPr lang="en-US" baseline="0" dirty="0" smtClean="0"/>
              <a:t>The </a:t>
            </a:r>
            <a:r>
              <a:rPr lang="en-US" baseline="0" dirty="0"/>
              <a:t>first Group we are going to discuss is Group I. This group is also referred to as</a:t>
            </a:r>
            <a:r>
              <a:rPr lang="en-US" dirty="0"/>
              <a:t> Diagnostic and Preventive Care.</a:t>
            </a:r>
            <a:r>
              <a:rPr lang="en-US" baseline="0" dirty="0"/>
              <a:t> This group </a:t>
            </a:r>
            <a:r>
              <a:rPr lang="en-US" dirty="0"/>
              <a:t>includes coverage for you to get your teeth examined, cleaned, and receive fluoride treatments 2</a:t>
            </a:r>
            <a:r>
              <a:rPr lang="en-US" baseline="0" dirty="0"/>
              <a:t> times</a:t>
            </a:r>
            <a:r>
              <a:rPr lang="en-US" dirty="0"/>
              <a:t> per year</a:t>
            </a:r>
            <a:r>
              <a:rPr lang="en-US" baseline="0" dirty="0"/>
              <a:t> and bitewing </a:t>
            </a:r>
            <a:r>
              <a:rPr lang="en-US" baseline="0" dirty="0" err="1"/>
              <a:t>xrays</a:t>
            </a:r>
            <a:r>
              <a:rPr lang="en-US" baseline="0" dirty="0"/>
              <a:t> which are included once per year at not cost to you. The plan covers this group at 100</a:t>
            </a:r>
            <a:r>
              <a:rPr lang="en-US" baseline="0" dirty="0" smtClean="0"/>
              <a:t>%. The next group we are going  to discuss is group 2, also known as Basic Restorative Care. This group includes coverage for fillings, routine tooth extractions, root canal treatment, periodontal scaling and root planning. These benefits are covered at 80%. Group III is referred to as Major Care and included coverage for crowns, bridgework, tooth implants, complex oral surgery procedures and complete denture and repairs. These benefits are covered at 50%. As a reminder groups one through 3 all go towards your $1200 calendar year benefit maximum. The benefits outlined are just an overview of your available benefits, not an exhaustive list. See the delta dental plan document for a full outline of your benefits. The last group is group 4, also known as Orthodontic Services. This group includes coverage for Orthodontic treatment, braces and clear aligners. These benefits are covered at 50% and have a $1000 lifetime maximum benefit.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16</a:t>
            </a:fld>
            <a:endParaRPr lang="en-US" dirty="0"/>
          </a:p>
        </p:txBody>
      </p:sp>
    </p:spTree>
    <p:extLst>
      <p:ext uri="{BB962C8B-B14F-4D97-AF65-F5344CB8AC3E}">
        <p14:creationId xmlns:p14="http://schemas.microsoft.com/office/powerpoint/2010/main" val="1147487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City of Tyler dental plan participants have access to one of the biggest</a:t>
            </a:r>
            <a:r>
              <a:rPr lang="en-US" baseline="0" dirty="0"/>
              <a:t> dental networks available through Delta Dental. Delta Dental Network providers agree to have reduced fees. </a:t>
            </a:r>
            <a:r>
              <a:rPr lang="en-US" baseline="0" dirty="0" smtClean="0"/>
              <a:t>You </a:t>
            </a:r>
            <a:r>
              <a:rPr lang="en-US" baseline="0" dirty="0"/>
              <a:t>do have the option of choosing any dentist regardless of </a:t>
            </a:r>
            <a:r>
              <a:rPr lang="en-US" baseline="0" dirty="0" smtClean="0"/>
              <a:t>network, but risk paying more if you utilize an out of network provider. </a:t>
            </a:r>
            <a:r>
              <a:rPr lang="en-US" baseline="0" dirty="0"/>
              <a:t>It’s easy to find a PPO dentist </a:t>
            </a:r>
            <a:r>
              <a:rPr lang="en-US" baseline="0" dirty="0" smtClean="0"/>
              <a:t>using Delta Dental’s online </a:t>
            </a:r>
            <a:r>
              <a:rPr lang="en-US" baseline="0" dirty="0"/>
              <a:t>directory. Go to delatadentalins.com and enter your location. Select Delta Dental PPO as your network and then click search. </a:t>
            </a:r>
            <a:r>
              <a:rPr lang="en-US" baseline="0" dirty="0" smtClean="0"/>
              <a:t>Did </a:t>
            </a:r>
            <a:r>
              <a:rPr lang="en-US" baseline="0" dirty="0"/>
              <a:t>you know you don’t need a dental card to be seen by your dentist. Just let them know you are covered by Delta Dental and then provide them with your name, date of birth, enrollee ID number and let </a:t>
            </a:r>
            <a:r>
              <a:rPr lang="en-US" baseline="0" dirty="0" smtClean="0"/>
              <a:t>them know </a:t>
            </a:r>
            <a:r>
              <a:rPr lang="en-US" baseline="0" dirty="0"/>
              <a:t>your coverage is offered through the City of Tyler. You can also print an ID card by logging into </a:t>
            </a:r>
            <a:r>
              <a:rPr lang="en-US" baseline="0" dirty="0" smtClean="0"/>
              <a:t>deltadentalins.com. </a:t>
            </a:r>
            <a:r>
              <a:rPr lang="en-US" baseline="0" dirty="0"/>
              <a:t>For additional details on your dental plan, see </a:t>
            </a:r>
            <a:r>
              <a:rPr lang="en-US" baseline="0" dirty="0" smtClean="0"/>
              <a:t>pages 12 and 13 </a:t>
            </a:r>
            <a:r>
              <a:rPr lang="en-US" baseline="0" dirty="0"/>
              <a:t>in your benefits guide. </a:t>
            </a:r>
            <a:r>
              <a:rPr lang="en-US" baseline="0" dirty="0" smtClean="0"/>
              <a:t>For more information regarding your dental benefits offered through Delta Dental, call delta at 1.800.521.2651 Monday through Friday 8 </a:t>
            </a:r>
            <a:r>
              <a:rPr lang="en-US" baseline="0" dirty="0" err="1" smtClean="0"/>
              <a:t>a.m</a:t>
            </a:r>
            <a:r>
              <a:rPr lang="en-US" baseline="0" dirty="0" smtClean="0"/>
              <a:t> to 8 p.m. eastern standard time. The delta dental automated system is available 24/7.  Did you know your Delta Dental plan gives you access to great discounts on laser eye surgery from </a:t>
            </a:r>
            <a:r>
              <a:rPr lang="en-US" baseline="0" dirty="0" err="1" smtClean="0"/>
              <a:t>QualSight</a:t>
            </a:r>
            <a:r>
              <a:rPr lang="en-US" baseline="0" dirty="0" smtClean="0"/>
              <a:t> and hearing aids from </a:t>
            </a:r>
            <a:r>
              <a:rPr lang="en-US" baseline="0" dirty="0" err="1" smtClean="0"/>
              <a:t>Amplifon</a:t>
            </a:r>
            <a:r>
              <a:rPr lang="en-US" baseline="0" dirty="0" smtClean="0"/>
              <a:t>? To take advantage of this preferred pricing, just give </a:t>
            </a:r>
            <a:r>
              <a:rPr lang="en-US" baseline="0" dirty="0" err="1" smtClean="0"/>
              <a:t>Amplifon</a:t>
            </a:r>
            <a:r>
              <a:rPr lang="en-US" baseline="0" dirty="0" smtClean="0"/>
              <a:t> a call at 888.779.1429 or </a:t>
            </a:r>
            <a:r>
              <a:rPr lang="en-US" baseline="0" dirty="0" err="1" smtClean="0"/>
              <a:t>QualSight</a:t>
            </a:r>
            <a:r>
              <a:rPr lang="en-US" baseline="0" dirty="0" smtClean="0"/>
              <a:t> at 855.284.2020. A dedicated representative will walk you through the program and help you pick a provider, make an appointment and receive your discount. Vision corrective services and </a:t>
            </a:r>
            <a:r>
              <a:rPr lang="en-US" baseline="0" dirty="0" err="1" smtClean="0"/>
              <a:t>Amplifon’s</a:t>
            </a:r>
            <a:r>
              <a:rPr lang="en-US" baseline="0" dirty="0" smtClean="0"/>
              <a:t> hearing health care services are not insured benefits. Delta Dental makes the vision corrective services program and hearing health care services program available to you to provide access to the preferred pricing for these services.</a:t>
            </a:r>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17</a:t>
            </a:fld>
            <a:endParaRPr lang="en-US" dirty="0"/>
          </a:p>
        </p:txBody>
      </p:sp>
    </p:spTree>
    <p:extLst>
      <p:ext uri="{BB962C8B-B14F-4D97-AF65-F5344CB8AC3E}">
        <p14:creationId xmlns:p14="http://schemas.microsoft.com/office/powerpoint/2010/main" val="332668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City of Tyler employees have their option of 2 vision plans. Members</a:t>
            </a:r>
            <a:r>
              <a:rPr lang="en-US" baseline="0" dirty="0"/>
              <a:t> can choose from the</a:t>
            </a:r>
            <a:r>
              <a:rPr lang="en-US" dirty="0"/>
              <a:t> the gold 150 buy up plan 1</a:t>
            </a:r>
            <a:r>
              <a:rPr lang="en-US" baseline="0" dirty="0"/>
              <a:t> and the gold 100 base plan 2. These plans essentially match. They both have an exam deductible of $10 and a materials deductible of $25. The difference between the 2 plans is the gold 150 buy up plan pays $150 towards a pair of frames once every 2 years and the gold 100 base plan pays $100 towards a pair of frames once every 2 years. For more information please see the benefit summary on page </a:t>
            </a:r>
            <a:r>
              <a:rPr lang="en-US" baseline="0" dirty="0" smtClean="0"/>
              <a:t>14 </a:t>
            </a:r>
            <a:r>
              <a:rPr lang="en-US" baseline="0" dirty="0"/>
              <a:t>in your guide, contact Superior Vision at 1.866.265.0517 or visit superiorvision.com or log into the member portal. </a:t>
            </a:r>
            <a:endParaRPr lang="en-US" dirty="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18</a:t>
            </a:fld>
            <a:endParaRPr lang="en-US" dirty="0"/>
          </a:p>
        </p:txBody>
      </p:sp>
    </p:spTree>
    <p:extLst>
      <p:ext uri="{BB962C8B-B14F-4D97-AF65-F5344CB8AC3E}">
        <p14:creationId xmlns:p14="http://schemas.microsoft.com/office/powerpoint/2010/main" val="180061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a reminder, Superior </a:t>
            </a:r>
            <a:r>
              <a:rPr lang="en-US" sz="1200" kern="1200" dirty="0">
                <a:solidFill>
                  <a:schemeClr val="tx1"/>
                </a:solidFill>
                <a:effectLst/>
                <a:latin typeface="+mn-lt"/>
                <a:ea typeface="+mn-ea"/>
                <a:cs typeface="+mn-cs"/>
              </a:rPr>
              <a:t>Vision has partnered with </a:t>
            </a:r>
            <a:r>
              <a:rPr lang="en-US" sz="1200" b="1" kern="1200" dirty="0">
                <a:solidFill>
                  <a:schemeClr val="tx1"/>
                </a:solidFill>
                <a:effectLst/>
                <a:latin typeface="+mn-lt"/>
                <a:ea typeface="+mn-ea"/>
                <a:cs typeface="+mn-cs"/>
              </a:rPr>
              <a:t>Glasses.com, 1-800 Contacts, and ContactsDirect.com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SuperiorVision</a:t>
            </a:r>
            <a:r>
              <a:rPr lang="en-US" sz="1200" kern="1200" dirty="0">
                <a:solidFill>
                  <a:schemeClr val="tx1"/>
                </a:solidFill>
                <a:effectLst/>
                <a:latin typeface="+mn-lt"/>
                <a:ea typeface="+mn-ea"/>
                <a:cs typeface="+mn-cs"/>
              </a:rPr>
              <a:t> to give members an exclusive “in network” online retailer to order their prescription contacts &amp; glasses. </a:t>
            </a:r>
            <a:r>
              <a:rPr lang="en-US" sz="1200" kern="1200" dirty="0" smtClean="0">
                <a:solidFill>
                  <a:schemeClr val="tx1"/>
                </a:solidFill>
                <a:effectLst/>
                <a:latin typeface="+mn-lt"/>
                <a:ea typeface="+mn-ea"/>
                <a:cs typeface="+mn-cs"/>
              </a:rPr>
              <a:t>You can </a:t>
            </a:r>
            <a:r>
              <a:rPr lang="en-US" sz="1200" kern="1200" dirty="0">
                <a:solidFill>
                  <a:schemeClr val="tx1"/>
                </a:solidFill>
                <a:effectLst/>
                <a:latin typeface="+mn-lt"/>
                <a:ea typeface="+mn-ea"/>
                <a:cs typeface="+mn-cs"/>
              </a:rPr>
              <a:t>save up to 30% and </a:t>
            </a:r>
            <a:r>
              <a:rPr lang="en-US" sz="1200" kern="1200" dirty="0" smtClean="0">
                <a:solidFill>
                  <a:schemeClr val="tx1"/>
                </a:solidFill>
                <a:effectLst/>
                <a:latin typeface="+mn-lt"/>
                <a:ea typeface="+mn-ea"/>
                <a:cs typeface="+mn-cs"/>
              </a:rPr>
              <a:t>have your contacts </a:t>
            </a:r>
            <a:r>
              <a:rPr lang="en-US" sz="1200" kern="1200" dirty="0">
                <a:solidFill>
                  <a:schemeClr val="tx1"/>
                </a:solidFill>
                <a:effectLst/>
                <a:latin typeface="+mn-lt"/>
                <a:ea typeface="+mn-ea"/>
                <a:cs typeface="+mn-cs"/>
              </a:rPr>
              <a:t>shipped to </a:t>
            </a:r>
            <a:r>
              <a:rPr lang="en-US" sz="1200" kern="1200" dirty="0" smtClean="0">
                <a:solidFill>
                  <a:schemeClr val="tx1"/>
                </a:solidFill>
                <a:effectLst/>
                <a:latin typeface="+mn-lt"/>
                <a:ea typeface="+mn-ea"/>
                <a:cs typeface="+mn-cs"/>
              </a:rPr>
              <a:t>your </a:t>
            </a:r>
            <a:r>
              <a:rPr lang="en-US" sz="1200" kern="1200" dirty="0">
                <a:solidFill>
                  <a:schemeClr val="tx1"/>
                </a:solidFill>
                <a:effectLst/>
                <a:latin typeface="+mn-lt"/>
                <a:ea typeface="+mn-ea"/>
                <a:cs typeface="+mn-cs"/>
              </a:rPr>
              <a:t>home </a:t>
            </a:r>
            <a:r>
              <a:rPr lang="en-US" sz="1200" kern="1200" dirty="0" smtClean="0">
                <a:solidFill>
                  <a:schemeClr val="tx1"/>
                </a:solidFill>
                <a:effectLst/>
                <a:latin typeface="+mn-lt"/>
                <a:ea typeface="+mn-ea"/>
                <a:cs typeface="+mn-cs"/>
              </a:rPr>
              <a:t>address.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Hearing Care Plan is also now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available at no cost to employees. An additional perk is the program extends the discount to family members of the employee. </a:t>
            </a:r>
            <a:r>
              <a:rPr lang="en-US" sz="1200" dirty="0"/>
              <a:t>Dependents do not have to be enrolled on the vision plan to use the discount services. </a:t>
            </a:r>
            <a:r>
              <a:rPr lang="en-US" sz="1200" b="1" kern="1200" dirty="0">
                <a:solidFill>
                  <a:schemeClr val="tx1"/>
                </a:solidFill>
                <a:effectLst/>
                <a:latin typeface="+mn-lt"/>
                <a:ea typeface="+mn-ea"/>
                <a:cs typeface="+mn-cs"/>
              </a:rPr>
              <a:t>Superior Vision: Hearing Care Program benefits </a:t>
            </a:r>
            <a:r>
              <a:rPr lang="en-US" sz="1200" b="1" kern="1200" dirty="0" smtClean="0">
                <a:solidFill>
                  <a:schemeClr val="tx1"/>
                </a:solidFill>
                <a:effectLst/>
                <a:latin typeface="+mn-lt"/>
                <a:ea typeface="+mn-ea"/>
                <a:cs typeface="+mn-cs"/>
              </a:rPr>
              <a:t>include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Free </a:t>
            </a:r>
            <a:r>
              <a:rPr lang="en-US" sz="1200" kern="1200" dirty="0">
                <a:solidFill>
                  <a:schemeClr val="tx1"/>
                </a:solidFill>
                <a:effectLst/>
                <a:latin typeface="+mn-lt"/>
                <a:ea typeface="+mn-ea"/>
                <a:cs typeface="+mn-cs"/>
              </a:rPr>
              <a:t>hearing exams and discounts on hearing aids.  Members receive fixed pricing on hundreds of hearing aids at network providers therefore ensuring they get the best price regardless of which network provider they visit.  These discounted prices average 40% off the 2017 Consumer Guide to Hearing Aids pricing. </a:t>
            </a:r>
            <a:r>
              <a:rPr lang="en-US" sz="1200" kern="1200" dirty="0" smtClean="0">
                <a:solidFill>
                  <a:schemeClr val="tx1"/>
                </a:solidFill>
                <a:effectLst/>
                <a:latin typeface="+mn-lt"/>
                <a:ea typeface="+mn-ea"/>
                <a:cs typeface="+mn-cs"/>
              </a:rPr>
              <a:t>Four </a:t>
            </a:r>
            <a:r>
              <a:rPr lang="en-US" sz="1200" kern="1200" dirty="0">
                <a:solidFill>
                  <a:schemeClr val="tx1"/>
                </a:solidFill>
                <a:effectLst/>
                <a:latin typeface="+mn-lt"/>
                <a:ea typeface="+mn-ea"/>
                <a:cs typeface="+mn-cs"/>
              </a:rPr>
              <a:t>year warranty on hearing aids vs. three </a:t>
            </a:r>
            <a:r>
              <a:rPr lang="en-US" sz="1200" kern="1200" dirty="0" smtClean="0">
                <a:solidFill>
                  <a:schemeClr val="tx1"/>
                </a:solidFill>
                <a:effectLst/>
                <a:latin typeface="+mn-lt"/>
                <a:ea typeface="+mn-ea"/>
                <a:cs typeface="+mn-cs"/>
              </a:rPr>
              <a:t>years from </a:t>
            </a: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competition,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Four </a:t>
            </a:r>
            <a:r>
              <a:rPr lang="en-US" sz="1200" kern="1200" dirty="0">
                <a:solidFill>
                  <a:schemeClr val="tx1"/>
                </a:solidFill>
                <a:effectLst/>
                <a:latin typeface="+mn-lt"/>
                <a:ea typeface="+mn-ea"/>
                <a:cs typeface="+mn-cs"/>
              </a:rPr>
              <a:t>year battery replacement vs. one from the </a:t>
            </a:r>
            <a:r>
              <a:rPr lang="en-US" sz="1200" kern="1200" dirty="0" smtClean="0">
                <a:solidFill>
                  <a:schemeClr val="tx1"/>
                </a:solidFill>
                <a:effectLst/>
                <a:latin typeface="+mn-lt"/>
                <a:ea typeface="+mn-ea"/>
                <a:cs typeface="+mn-cs"/>
              </a:rPr>
              <a:t>competition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Competitor </a:t>
            </a:r>
            <a:r>
              <a:rPr lang="en-US" sz="1200" kern="1200" dirty="0">
                <a:solidFill>
                  <a:schemeClr val="tx1"/>
                </a:solidFill>
                <a:effectLst/>
                <a:latin typeface="+mn-lt"/>
                <a:ea typeface="+mn-ea"/>
                <a:cs typeface="+mn-cs"/>
              </a:rPr>
              <a:t>price match guarantee + $</a:t>
            </a:r>
            <a:r>
              <a:rPr lang="en-US" sz="1200" kern="1200" dirty="0" smtClean="0">
                <a:solidFill>
                  <a:schemeClr val="tx1"/>
                </a:solidFill>
                <a:effectLst/>
                <a:latin typeface="+mn-lt"/>
                <a:ea typeface="+mn-ea"/>
                <a:cs typeface="+mn-cs"/>
              </a:rPr>
              <a:t>50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60 </a:t>
            </a:r>
            <a:r>
              <a:rPr lang="en-US" sz="1200" kern="1200" dirty="0">
                <a:solidFill>
                  <a:schemeClr val="tx1"/>
                </a:solidFill>
                <a:effectLst/>
                <a:latin typeface="+mn-lt"/>
                <a:ea typeface="+mn-ea"/>
                <a:cs typeface="+mn-cs"/>
              </a:rPr>
              <a:t>day money-back guarantee on hearing aid </a:t>
            </a:r>
            <a:r>
              <a:rPr lang="en-US" sz="1200" kern="1200" dirty="0" smtClean="0">
                <a:solidFill>
                  <a:schemeClr val="tx1"/>
                </a:solidFill>
                <a:effectLst/>
                <a:latin typeface="+mn-lt"/>
                <a:ea typeface="+mn-ea"/>
                <a:cs typeface="+mn-cs"/>
              </a:rPr>
              <a:t>purchases,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Dependents </a:t>
            </a:r>
            <a:r>
              <a:rPr lang="en-US" sz="1200" kern="1200" dirty="0">
                <a:solidFill>
                  <a:schemeClr val="tx1"/>
                </a:solidFill>
                <a:effectLst/>
                <a:latin typeface="+mn-lt"/>
                <a:ea typeface="+mn-ea"/>
                <a:cs typeface="+mn-cs"/>
              </a:rPr>
              <a:t>do not have to be enrolled on the vision plan to use the discount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additional details about the hearing care plan call </a:t>
            </a:r>
            <a:r>
              <a:rPr lang="en-US" sz="1200" kern="1200" dirty="0">
                <a:solidFill>
                  <a:schemeClr val="tx1"/>
                </a:solidFill>
                <a:effectLst/>
                <a:latin typeface="+mn-lt"/>
                <a:ea typeface="+mn-ea"/>
                <a:cs typeface="+mn-cs"/>
              </a:rPr>
              <a:t>(888) 494-1272 or access superiorvision.yourhearing.com</a:t>
            </a:r>
            <a:r>
              <a:rPr lang="en-US" sz="1200"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With the free Superior Vision app, members can: Locate in-network eye care professionals, Review your benefits and the benefits of any dependents, See which benefits you have used and which benefits are currently available, View, print, or email your member ID card. To create your account first download the superior vision app. Next, launch the app and tap create a new account button which is located towards the bottom. Lastly, enter your information to verify eligibility and to create your username and password. If you need any help creating your account please call 1.800.507.3800 or vision superiorvision.com/contact.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19</a:t>
            </a:fld>
            <a:endParaRPr lang="en-US" dirty="0"/>
          </a:p>
        </p:txBody>
      </p:sp>
    </p:spTree>
    <p:extLst>
      <p:ext uri="{BB962C8B-B14F-4D97-AF65-F5344CB8AC3E}">
        <p14:creationId xmlns:p14="http://schemas.microsoft.com/office/powerpoint/2010/main" val="211005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excited to announce that we will have</a:t>
            </a:r>
            <a:r>
              <a:rPr lang="en-US" baseline="0" dirty="0" smtClean="0"/>
              <a:t> 2 medical plan options for the 2022 plan year. The Rose Plan and the Azalea Plan. The Rose plan mirrors the current medical plan we have in place. The Azalea plan is a new plan option you will have. We will go into more detail about the differences between these 2 plans later in the presentation. Your medical rates will be changing with the addition of this new plan. See page 7 of your benefits guide for a full outline of your rates.  To help you decide which plan to choose, the City has implemented a decision support tool. </a:t>
            </a:r>
            <a:r>
              <a:rPr lang="en-US" baseline="0" dirty="0" err="1" smtClean="0"/>
              <a:t>PLANselect</a:t>
            </a:r>
            <a:r>
              <a:rPr lang="en-US" baseline="0" dirty="0" smtClean="0"/>
              <a:t> will be exclusive to the medical plan options. By now you should have received an email that includes the link to this tool. All you need to do is click on the link and then follow the prompts and answer the questions. The tool will then make a recommendation on which medical plan would work best for you. You can complete the questions as many times as you like if you would like to see how different scenarios would work. </a:t>
            </a:r>
            <a:r>
              <a:rPr lang="en-US" baseline="0" dirty="0" err="1" smtClean="0"/>
              <a:t>PLANselect</a:t>
            </a:r>
            <a:r>
              <a:rPr lang="en-US" baseline="0" dirty="0" smtClean="0"/>
              <a:t> uses actual claims data for the zip code you enter to help you determine which plan would be the most cost effective for you. </a:t>
            </a:r>
            <a:endParaRPr lang="en-US" baseline="0" dirty="0"/>
          </a:p>
        </p:txBody>
      </p:sp>
      <p:sp>
        <p:nvSpPr>
          <p:cNvPr id="4" name="Slide Number Placeholder 3"/>
          <p:cNvSpPr>
            <a:spLocks noGrp="1"/>
          </p:cNvSpPr>
          <p:nvPr>
            <p:ph type="sldNum" sz="quarter" idx="10"/>
          </p:nvPr>
        </p:nvSpPr>
        <p:spPr/>
        <p:txBody>
          <a:bodyPr/>
          <a:lstStyle/>
          <a:p>
            <a:fld id="{DD56EB36-AE8F-4903-B4D2-AFCBB647EC57}" type="slidenum">
              <a:rPr lang="en-US" smtClean="0"/>
              <a:t>2</a:t>
            </a:fld>
            <a:endParaRPr lang="en-US" dirty="0"/>
          </a:p>
        </p:txBody>
      </p:sp>
    </p:spTree>
    <p:extLst>
      <p:ext uri="{BB962C8B-B14F-4D97-AF65-F5344CB8AC3E}">
        <p14:creationId xmlns:p14="http://schemas.microsoft.com/office/powerpoint/2010/main" val="48897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Your vision plan is anything but routine, so this year we created a one-of-a-kind virtual experience because we want you to get the most out of your vision plan while having access to valuable education and information about your benefits.</a:t>
            </a:r>
            <a:r>
              <a:rPr lang="en-US" baseline="0" dirty="0" smtClean="0"/>
              <a:t> </a:t>
            </a:r>
            <a:r>
              <a:rPr lang="en-US" sz="1600" dirty="0" smtClean="0"/>
              <a:t>Access the virtual experience by visiting </a:t>
            </a:r>
            <a:r>
              <a:rPr lang="en-US" sz="1600" b="1" u="sng" dirty="0" smtClean="0">
                <a:solidFill>
                  <a:srgbClr val="005C97"/>
                </a:solidFill>
              </a:rPr>
              <a:t>superiorvisionoe.com</a:t>
            </a:r>
            <a:r>
              <a:rPr lang="en-US" sz="1600" dirty="0" smtClean="0"/>
              <a:t> on your computer or mobile device. You’ll feel like you’re really in the space!</a:t>
            </a:r>
            <a:r>
              <a:rPr lang="en-US" sz="1600" baseline="0" dirty="0" smtClean="0"/>
              <a:t> </a:t>
            </a:r>
            <a:r>
              <a:rPr lang="en-US" sz="1600" dirty="0" smtClean="0"/>
              <a:t>The gallery allows you to learn about important benefits included with your vision care plan and more about eye health and wellness</a:t>
            </a:r>
            <a:r>
              <a:rPr lang="en-US" sz="1600" baseline="0" dirty="0" smtClean="0"/>
              <a:t> and </a:t>
            </a:r>
            <a:r>
              <a:rPr lang="en-US" sz="1500" dirty="0" smtClean="0"/>
              <a:t>View a video to learn about the great features included with your plan. All who watch our video will be eligible for a chance to win a prize! Please note – enrollments will be completed through </a:t>
            </a:r>
            <a:r>
              <a:rPr lang="en-US" sz="1500" dirty="0" err="1" smtClean="0"/>
              <a:t>HealthFirst</a:t>
            </a:r>
            <a:r>
              <a:rPr lang="en-US" sz="1500" dirty="0" smtClean="0"/>
              <a:t>. The </a:t>
            </a:r>
            <a:r>
              <a:rPr lang="en-US" sz="1500" dirty="0" err="1" smtClean="0"/>
              <a:t>Superior</a:t>
            </a:r>
            <a:r>
              <a:rPr lang="en-US" sz="1500" baseline="0" dirty="0" err="1" smtClean="0"/>
              <a:t>Vision</a:t>
            </a:r>
            <a:r>
              <a:rPr lang="en-US" sz="1500" baseline="0" dirty="0" smtClean="0"/>
              <a:t> OE site is just informational.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20</a:t>
            </a:fld>
            <a:endParaRPr lang="en-US" dirty="0"/>
          </a:p>
        </p:txBody>
      </p:sp>
    </p:spTree>
    <p:extLst>
      <p:ext uri="{BB962C8B-B14F-4D97-AF65-F5344CB8AC3E}">
        <p14:creationId xmlns:p14="http://schemas.microsoft.com/office/powerpoint/2010/main" val="531126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your 2022 per pay period dental and vision plan premiums. As a reminder, there are 24 pay periods each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21</a:t>
            </a:fld>
            <a:endParaRPr lang="en-US" dirty="0"/>
          </a:p>
        </p:txBody>
      </p:sp>
    </p:spTree>
    <p:extLst>
      <p:ext uri="{BB962C8B-B14F-4D97-AF65-F5344CB8AC3E}">
        <p14:creationId xmlns:p14="http://schemas.microsoft.com/office/powerpoint/2010/main" val="285038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your</a:t>
            </a:r>
            <a:r>
              <a:rPr lang="en-US" baseline="0" dirty="0"/>
              <a:t> short term disability and life insurance options.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22</a:t>
            </a:fld>
            <a:endParaRPr lang="en-US" dirty="0"/>
          </a:p>
        </p:txBody>
      </p:sp>
    </p:spTree>
    <p:extLst>
      <p:ext uri="{BB962C8B-B14F-4D97-AF65-F5344CB8AC3E}">
        <p14:creationId xmlns:p14="http://schemas.microsoft.com/office/powerpoint/2010/main" val="3124377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Term Disability is a voluntary benefit offered by the City. Short Term Disability,</a:t>
            </a:r>
            <a:r>
              <a:rPr lang="en-US" baseline="0" dirty="0"/>
              <a:t> if elected, kicks in when an illness or injury is extended beyond 7 consecutive days. </a:t>
            </a:r>
            <a:r>
              <a:rPr lang="en-US" dirty="0"/>
              <a:t>short-term disability provides</a:t>
            </a:r>
            <a:r>
              <a:rPr lang="en-US" baseline="0" dirty="0"/>
              <a:t> </a:t>
            </a:r>
            <a:r>
              <a:rPr lang="en-US" dirty="0"/>
              <a:t>60% of an employee’s covered weekly base earnings up to $1,200 per week for up to 26 weeks and up to 6</a:t>
            </a:r>
            <a:r>
              <a:rPr lang="en-US" baseline="0" dirty="0"/>
              <a:t> </a:t>
            </a:r>
            <a:r>
              <a:rPr lang="en-US" dirty="0"/>
              <a:t>weeks for a normal pregnancy. All active regular non-civil service full-time employees are eligible to participate in this plan at a Cost of $15 per month. </a:t>
            </a:r>
            <a:r>
              <a:rPr lang="en-US" dirty="0" smtClean="0">
                <a:latin typeface="Arial" panose="020B0604020202020204" pitchFamily="34" charset="0"/>
                <a:cs typeface="Arial" panose="020B0604020202020204" pitchFamily="34" charset="0"/>
              </a:rPr>
              <a:t>Basic</a:t>
            </a:r>
            <a:r>
              <a:rPr lang="en-US" baseline="0" dirty="0" smtClean="0">
                <a:latin typeface="Arial" panose="020B0604020202020204" pitchFamily="34" charset="0"/>
                <a:cs typeface="Arial" panose="020B0604020202020204" pitchFamily="34" charset="0"/>
              </a:rPr>
              <a:t> Life and Accidental Death and Dismemberment or AD&amp;D is a free benefit provided to you by the City. </a:t>
            </a:r>
            <a:r>
              <a:rPr lang="en-US" dirty="0" smtClean="0">
                <a:latin typeface="Arial" panose="020B0604020202020204" pitchFamily="34" charset="0"/>
                <a:cs typeface="Arial" panose="020B0604020202020204" pitchFamily="34" charset="0"/>
              </a:rPr>
              <a:t>The policy covers $10,000 dollars in life insurance with a matching accidental death and dismemberment policy for active employees and a $5,000 life benefit for all retirees. The life policy pays out if there is a loss of life</a:t>
            </a:r>
            <a:r>
              <a:rPr lang="en-US" baseline="0" dirty="0" smtClean="0">
                <a:latin typeface="Arial" panose="020B0604020202020204" pitchFamily="34" charset="0"/>
                <a:cs typeface="Arial" panose="020B0604020202020204" pitchFamily="34" charset="0"/>
              </a:rPr>
              <a:t> and the AD&amp;D policy </a:t>
            </a:r>
            <a:r>
              <a:rPr lang="en-US" dirty="0" smtClean="0">
                <a:latin typeface="Arial" panose="020B0604020202020204" pitchFamily="34" charset="0"/>
                <a:cs typeface="Arial" panose="020B0604020202020204" pitchFamily="34" charset="0"/>
              </a:rPr>
              <a:t>will only payout if the loss of life is due to an accident.</a:t>
            </a:r>
            <a:r>
              <a:rPr lang="en-US" baseline="0" dirty="0" smtClean="0">
                <a:latin typeface="Arial" panose="020B0604020202020204" pitchFamily="34" charset="0"/>
                <a:cs typeface="Arial" panose="020B0604020202020204" pitchFamily="34" charset="0"/>
              </a:rPr>
              <a:t> This</a:t>
            </a:r>
            <a:r>
              <a:rPr lang="en-US" dirty="0" smtClean="0">
                <a:latin typeface="Arial" panose="020B0604020202020204" pitchFamily="34" charset="0"/>
                <a:cs typeface="Arial" panose="020B0604020202020204" pitchFamily="34" charset="0"/>
              </a:rPr>
              <a:t> essentially doubles your life benefit. Dismemberment claims will pay a portion of your covered amount depending on the loss. AD&amp;D does not cover retirees.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addition to the basic life and AD&amp;D policy, the City also covers Public Safety Officers with an additional AD&amp;D amount of $10,000. Should a Public Safety Officer suffer a loss while in an act of duty, the line of duty benefit would payout in addition to the basic life and AD&amp;D benefit, tripling your basic life amount. Retiree’s have a $5,000 basic</a:t>
            </a:r>
            <a:r>
              <a:rPr lang="en-US" baseline="0" dirty="0" smtClean="0">
                <a:latin typeface="Arial" panose="020B0604020202020204" pitchFamily="34" charset="0"/>
                <a:cs typeface="Arial" panose="020B0604020202020204" pitchFamily="34" charset="0"/>
              </a:rPr>
              <a:t> life policy. Both active and retiree basic life policies are subject to an age reduction schedule. </a:t>
            </a:r>
            <a:endParaRPr lang="en-US" dirty="0" smtClean="0">
              <a:latin typeface="Arial" panose="020B0604020202020204" pitchFamily="34" charset="0"/>
              <a:cs typeface="Arial" panose="020B0604020202020204" pitchFamily="34" charset="0"/>
            </a:endParaRPr>
          </a:p>
          <a:p>
            <a:pPr eaLnBrk="0" fontAlgn="base" hangingPunct="0"/>
            <a:endParaRPr lang="en-US" dirty="0">
              <a:cs typeface="Times New Roman" pitchFamily="18" charset="0"/>
            </a:endParaRPr>
          </a:p>
        </p:txBody>
      </p:sp>
      <p:sp>
        <p:nvSpPr>
          <p:cNvPr id="4" name="Slide Number Placeholder 3"/>
          <p:cNvSpPr>
            <a:spLocks noGrp="1"/>
          </p:cNvSpPr>
          <p:nvPr>
            <p:ph type="sldNum" sz="quarter" idx="10"/>
          </p:nvPr>
        </p:nvSpPr>
        <p:spPr/>
        <p:txBody>
          <a:bodyPr/>
          <a:lstStyle/>
          <a:p>
            <a:fld id="{DD56EB36-AE8F-4903-B4D2-AFCBB647EC57}" type="slidenum">
              <a:rPr lang="en-US" smtClean="0"/>
              <a:t>23</a:t>
            </a:fld>
            <a:endParaRPr lang="en-US" dirty="0"/>
          </a:p>
        </p:txBody>
      </p:sp>
    </p:spTree>
    <p:extLst>
      <p:ext uri="{BB962C8B-B14F-4D97-AF65-F5344CB8AC3E}">
        <p14:creationId xmlns:p14="http://schemas.microsoft.com/office/powerpoint/2010/main" val="2424989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eaLnBrk="1" fontAlgn="auto" hangingPunct="1">
              <a:spcBef>
                <a:spcPts val="0"/>
              </a:spcBef>
              <a:spcAft>
                <a:spcPts val="0"/>
              </a:spcAft>
              <a:defRPr/>
            </a:pPr>
            <a:r>
              <a:rPr lang="en-US" dirty="0"/>
              <a:t>Active employees</a:t>
            </a:r>
            <a:r>
              <a:rPr lang="en-US" baseline="0" dirty="0"/>
              <a:t> can elect Voluntary Life and AD&amp;D for themselves and for their dependents. </a:t>
            </a:r>
            <a:r>
              <a:rPr lang="en-US" dirty="0"/>
              <a:t>Employees can elect in $10,000 increments up to $500,000</a:t>
            </a:r>
            <a:r>
              <a:rPr lang="en-US" baseline="0" dirty="0"/>
              <a:t> and </a:t>
            </a:r>
            <a:r>
              <a:rPr lang="en-US" dirty="0"/>
              <a:t>spouse’s can elect in $5,000 increments up to $250,000 in voluntary life insurance.</a:t>
            </a:r>
            <a:r>
              <a:rPr lang="en-US" baseline="0" dirty="0"/>
              <a:t> You may not add voluntary life coverage on your spouse if your spouse is an eligible employee. Note, </a:t>
            </a:r>
            <a:r>
              <a:rPr lang="en-US" dirty="0"/>
              <a:t>Voluntary AD&amp;D will match the life</a:t>
            </a:r>
            <a:r>
              <a:rPr lang="en-US" baseline="0" dirty="0"/>
              <a:t> election for employees and spouses.  </a:t>
            </a:r>
            <a:r>
              <a:rPr lang="en-US" dirty="0" smtClean="0"/>
              <a:t>An </a:t>
            </a:r>
            <a:r>
              <a:rPr lang="en-US" dirty="0"/>
              <a:t>additional amount of AD&amp;D will be paid to public safety officers that suffer a loss while in an act of duty. This amount will match current AD&amp;D election, not to exceed $100,000 dollars. </a:t>
            </a:r>
            <a:r>
              <a:rPr lang="en-US" baseline="0" dirty="0" smtClean="0"/>
              <a:t> </a:t>
            </a:r>
            <a:r>
              <a:rPr lang="en-US" dirty="0" smtClean="0"/>
              <a:t>Employees </a:t>
            </a:r>
            <a:r>
              <a:rPr lang="en-US" dirty="0"/>
              <a:t>can elect amounts of $5,000, $10,000, $15,000 or $20,000 dollars</a:t>
            </a:r>
            <a:r>
              <a:rPr lang="en-US" baseline="0" dirty="0"/>
              <a:t> for their child or children.</a:t>
            </a:r>
            <a:r>
              <a:rPr lang="en-US" dirty="0"/>
              <a:t> One election insures all children from live birth to age 26, and can only be covered by one parent if both parents work for the City of </a:t>
            </a:r>
            <a:r>
              <a:rPr lang="en-US" dirty="0" smtClean="0"/>
              <a:t>Tyler.</a:t>
            </a:r>
            <a:r>
              <a:rPr lang="en-US" baseline="0" dirty="0" smtClean="0"/>
              <a:t> </a:t>
            </a:r>
            <a:r>
              <a:rPr lang="en-US" dirty="0" smtClean="0"/>
              <a:t>As </a:t>
            </a:r>
            <a:r>
              <a:rPr lang="en-US" dirty="0"/>
              <a:t>a reminder, spouse voluntary life rates are based off of the employee’s age. Also, voluntary</a:t>
            </a:r>
            <a:r>
              <a:rPr lang="en-US" baseline="0" dirty="0"/>
              <a:t> life rates are age banded in 5 year increments and will increase the month following your birthday. </a:t>
            </a:r>
            <a:r>
              <a:rPr lang="en-US" dirty="0" smtClean="0"/>
              <a:t>If you have already enrolled</a:t>
            </a:r>
            <a:r>
              <a:rPr lang="en-US" baseline="0" dirty="0" smtClean="0"/>
              <a:t> in and are participating in the voluntary life insurance plan, d</a:t>
            </a:r>
            <a:r>
              <a:rPr lang="en-US" dirty="0" smtClean="0"/>
              <a:t>uring Open Enrollment, you can increase your coverage by $10,000 up to the guarantee issue amount of $250,000 without answering evidence of insurability. </a:t>
            </a:r>
            <a:r>
              <a:rPr lang="en-US" baseline="0" dirty="0" smtClean="0"/>
              <a:t> </a:t>
            </a:r>
            <a:r>
              <a:rPr lang="en-US" dirty="0" smtClean="0"/>
              <a:t>Also, if you have a dependent child or children you can elect amounts of $5,000, $10,000, $15,000 or $20,000 dollars without evidence of insurability.  Enrolling beyond the guaranteed issue limit of $250,000 or increasing from $0 for employees and any election/increase in spouse life will require evidence of insurability and underwriting approval.</a:t>
            </a:r>
            <a:r>
              <a:rPr lang="en-US" baseline="0" dirty="0" smtClean="0"/>
              <a:t> </a:t>
            </a:r>
            <a:r>
              <a:rPr lang="en-US" dirty="0" smtClean="0"/>
              <a:t>Don’t forget,</a:t>
            </a:r>
            <a:r>
              <a:rPr lang="en-US" baseline="0" dirty="0" smtClean="0"/>
              <a:t> </a:t>
            </a:r>
            <a:r>
              <a:rPr lang="en-US" dirty="0" smtClean="0"/>
              <a:t>If you wish to change your beneficiary or make a change to your life insurance please call (903)363-0600 or email jmcgrew@tylertexas.com.</a:t>
            </a:r>
          </a:p>
          <a:p>
            <a:pPr defTabSz="915772" eaLnBrk="1" fontAlgn="auto" hangingPunct="1">
              <a:spcBef>
                <a:spcPts val="0"/>
              </a:spcBef>
              <a:spcAft>
                <a:spcPts val="0"/>
              </a:spcAft>
              <a:defRPr/>
            </a:pPr>
            <a:endParaRPr lang="en-US" dirty="0" smtClean="0"/>
          </a:p>
          <a:p>
            <a:pPr defTabSz="915772" eaLnBrk="1" fontAlgn="auto" hangingPunct="1">
              <a:spcBef>
                <a:spcPts val="0"/>
              </a:spcBef>
              <a:spcAft>
                <a:spcPts val="0"/>
              </a:spcAft>
              <a:defRPr/>
            </a:pPr>
            <a:endParaRPr lang="en-US" dirty="0"/>
          </a:p>
          <a:p>
            <a:pPr defTabSz="915772" eaLnBrk="1" fontAlgn="auto" hangingPunct="1">
              <a:spcBef>
                <a:spcPts val="0"/>
              </a:spcBef>
              <a:spcAft>
                <a:spcPts val="0"/>
              </a:spcAft>
              <a:defRPr/>
            </a:pPr>
            <a:endParaRPr lang="en-US" dirty="0"/>
          </a:p>
          <a:p>
            <a:pPr defTabSz="915772"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56EB36-AE8F-4903-B4D2-AFCBB647EC57}" type="slidenum">
              <a:rPr lang="en-US" smtClean="0"/>
              <a:t>24</a:t>
            </a:fld>
            <a:endParaRPr lang="en-US" dirty="0"/>
          </a:p>
        </p:txBody>
      </p:sp>
    </p:spTree>
    <p:extLst>
      <p:ext uri="{BB962C8B-B14F-4D97-AF65-F5344CB8AC3E}">
        <p14:creationId xmlns:p14="http://schemas.microsoft.com/office/powerpoint/2010/main" val="204519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 reminder, you will have</a:t>
            </a:r>
            <a:r>
              <a:rPr lang="en-US" baseline="0" dirty="0" smtClean="0"/>
              <a:t> 2 medical plan options for the 2022 plan year. The Rose Plan and the Azalea Plan. The Rose plan mirrors the current medical plan we have in place. The Azalea plan is a new plan option you will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help you decide which plan to choose, the City has implemented a decision support tool. </a:t>
            </a:r>
            <a:r>
              <a:rPr lang="en-US" baseline="0" dirty="0" err="1" smtClean="0"/>
              <a:t>PLANselect</a:t>
            </a:r>
            <a:r>
              <a:rPr lang="en-US" baseline="0" dirty="0" smtClean="0"/>
              <a:t> will be exclusive to the medical plan options. By now you should have received an email that includes the link to this tool. If you cannot locate this link – please reach out to Team Resources. This year’s open enrollment is a passive enrollment but all employees are strongly encouraged to explore and compare the 2 health plan options and choose the plan that best meets the needs of you and your family as well as review all of your benefit plan options. For those who do not complete the open enrollment process, and who are already enrolled in medical, will be defaulted into the Rose plan. All other current benefit elections will rollover. </a:t>
            </a:r>
            <a:r>
              <a:rPr lang="en-US" dirty="0" smtClean="0"/>
              <a:t>If </a:t>
            </a:r>
            <a:r>
              <a:rPr lang="en-US" dirty="0"/>
              <a:t>you are planning to make changes to your benefit elections, please refer to the handout with instructions</a:t>
            </a:r>
            <a:r>
              <a:rPr lang="en-US" baseline="0" dirty="0"/>
              <a:t> on how to complete your online enrollment. </a:t>
            </a:r>
            <a:r>
              <a:rPr lang="en-US" baseline="0" dirty="0" smtClean="0"/>
              <a:t>If you plan to make any changes to your life insurance or update your beneficiaries, please contact Jennifer McGrew at jmcgrew@tylertexas.com. </a:t>
            </a:r>
            <a:r>
              <a:rPr lang="en-US" dirty="0" smtClean="0"/>
              <a:t>Anyone </a:t>
            </a:r>
            <a:r>
              <a:rPr lang="en-US" dirty="0"/>
              <a:t>needing help with their enrollment can call (</a:t>
            </a:r>
            <a:r>
              <a:rPr lang="en-US" u="none" baseline="0" dirty="0"/>
              <a:t>903)579-3906</a:t>
            </a:r>
            <a:r>
              <a:rPr lang="en-US" dirty="0"/>
              <a:t>. </a:t>
            </a:r>
            <a:r>
              <a:rPr lang="en-US" u="none" baseline="0" dirty="0" smtClean="0"/>
              <a:t>Anyone needing help with their enrollment can attend one of our Q&amp;A sessions or Online Enrollment Assistance Sessions. The dates of those sessions will be on the next slide. </a:t>
            </a:r>
            <a:r>
              <a:rPr lang="en-US" dirty="0" smtClean="0"/>
              <a:t>Don’t forget</a:t>
            </a:r>
            <a:r>
              <a:rPr lang="en-US" baseline="0" dirty="0" smtClean="0"/>
              <a:t> to download your benefits guide, benefit summary and enrollment instructions which include the information we discussed today and your premiums. </a:t>
            </a:r>
          </a:p>
          <a:p>
            <a:endParaRPr lang="en-US" u="none" baseline="0" dirty="0"/>
          </a:p>
        </p:txBody>
      </p:sp>
      <p:sp>
        <p:nvSpPr>
          <p:cNvPr id="4" name="Slide Number Placeholder 3"/>
          <p:cNvSpPr>
            <a:spLocks noGrp="1"/>
          </p:cNvSpPr>
          <p:nvPr>
            <p:ph type="sldNum" sz="quarter" idx="10"/>
          </p:nvPr>
        </p:nvSpPr>
        <p:spPr/>
        <p:txBody>
          <a:bodyPr/>
          <a:lstStyle/>
          <a:p>
            <a:fld id="{DD56EB36-AE8F-4903-B4D2-AFCBB647EC57}" type="slidenum">
              <a:rPr lang="en-US" smtClean="0"/>
              <a:t>25</a:t>
            </a:fld>
            <a:endParaRPr lang="en-US" dirty="0"/>
          </a:p>
        </p:txBody>
      </p:sp>
    </p:spTree>
    <p:extLst>
      <p:ext uri="{BB962C8B-B14F-4D97-AF65-F5344CB8AC3E}">
        <p14:creationId xmlns:p14="http://schemas.microsoft.com/office/powerpoint/2010/main" val="374877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We will be having several Q&amp;A sessions to go</a:t>
            </a:r>
            <a:r>
              <a:rPr lang="en-US" u="sng" baseline="0" dirty="0" smtClean="0"/>
              <a:t> over the new Medical Plan options available to you. We will be walking through these plans in more detail and will answer any questions you have about all of your benefit plan options. These sessions will be on Wednesday November 3</a:t>
            </a:r>
            <a:r>
              <a:rPr lang="en-US" u="sng" baseline="30000" dirty="0" smtClean="0"/>
              <a:t>rd</a:t>
            </a:r>
            <a:r>
              <a:rPr lang="en-US" u="sng" baseline="0" dirty="0" smtClean="0"/>
              <a:t> at 10:30 a.m., 2:30 p.m. and 4:30 p.m. at the Rose Garden, on Thursday November 4</a:t>
            </a:r>
            <a:r>
              <a:rPr lang="en-US" u="sng" baseline="30000" dirty="0" smtClean="0"/>
              <a:t>th</a:t>
            </a:r>
            <a:r>
              <a:rPr lang="en-US" u="sng" baseline="0" dirty="0" smtClean="0"/>
              <a:t> at 8:30 a.m., 10:30 a.m. and 2 p.m. also at the Rose Garden and on Friday November 5</a:t>
            </a:r>
            <a:r>
              <a:rPr lang="en-US" u="sng" baseline="30000" dirty="0" smtClean="0"/>
              <a:t>th</a:t>
            </a:r>
            <a:r>
              <a:rPr lang="en-US" u="sng" baseline="0" dirty="0" smtClean="0"/>
              <a:t> at 9 a.m., 11:30 a.m. and 2:30 p.m. at City Hall in the Council Chambers. We will also have a few sessions </a:t>
            </a:r>
            <a:r>
              <a:rPr lang="en-US" u="sng" baseline="0" dirty="0" err="1" smtClean="0"/>
              <a:t>CityU</a:t>
            </a:r>
            <a:r>
              <a:rPr lang="en-US" u="sng" baseline="0" dirty="0" smtClean="0"/>
              <a:t> for those who need assistance completing the enrollment online. A member of the </a:t>
            </a:r>
            <a:r>
              <a:rPr lang="en-US" u="sng" baseline="0" dirty="0" err="1" smtClean="0"/>
              <a:t>HealthFirst</a:t>
            </a:r>
            <a:r>
              <a:rPr lang="en-US" u="sng" baseline="0" dirty="0" smtClean="0"/>
              <a:t> team will be onsite to help you with the online enrollment process. As a reminder, Open Enrollment will start on Monday, November 1</a:t>
            </a:r>
            <a:r>
              <a:rPr lang="en-US" u="sng" baseline="30000" dirty="0" smtClean="0"/>
              <a:t>st</a:t>
            </a:r>
            <a:r>
              <a:rPr lang="en-US" u="sng" baseline="0" dirty="0" smtClean="0"/>
              <a:t> and run through Friday November 12</a:t>
            </a:r>
            <a:r>
              <a:rPr lang="en-US" u="sng" baseline="30000" dirty="0" smtClean="0"/>
              <a:t>th</a:t>
            </a:r>
            <a:r>
              <a:rPr lang="en-US" u="sng" baseline="0" dirty="0" smtClean="0"/>
              <a:t>. All changes need to be made by midnight on the 12</a:t>
            </a:r>
            <a:r>
              <a:rPr lang="en-US" u="sng" baseline="30000" dirty="0" smtClean="0"/>
              <a:t>th</a:t>
            </a:r>
            <a:r>
              <a:rPr lang="en-US" u="sng" baseline="0" dirty="0" smtClean="0"/>
              <a:t>.</a:t>
            </a:r>
            <a:endParaRPr lang="en-US" dirty="0" smtClean="0">
              <a:solidFill>
                <a:srgbClr val="FF00FF"/>
              </a:solidFill>
            </a:endParaRPr>
          </a:p>
          <a:p>
            <a:endParaRPr lang="en-US" dirty="0" smtClean="0">
              <a:solidFill>
                <a:srgbClr val="FF00FF"/>
              </a:solidFill>
            </a:endParaRPr>
          </a:p>
        </p:txBody>
      </p:sp>
      <p:sp>
        <p:nvSpPr>
          <p:cNvPr id="4" name="Slide Number Placeholder 3"/>
          <p:cNvSpPr>
            <a:spLocks noGrp="1"/>
          </p:cNvSpPr>
          <p:nvPr>
            <p:ph type="sldNum" sz="quarter" idx="10"/>
          </p:nvPr>
        </p:nvSpPr>
        <p:spPr/>
        <p:txBody>
          <a:bodyPr/>
          <a:lstStyle/>
          <a:p>
            <a:fld id="{DD56EB36-AE8F-4903-B4D2-AFCBB647EC57}" type="slidenum">
              <a:rPr lang="en-US" smtClean="0"/>
              <a:t>26</a:t>
            </a:fld>
            <a:endParaRPr lang="en-US" dirty="0"/>
          </a:p>
        </p:txBody>
      </p:sp>
    </p:spTree>
    <p:extLst>
      <p:ext uri="{BB962C8B-B14F-4D97-AF65-F5344CB8AC3E}">
        <p14:creationId xmlns:p14="http://schemas.microsoft.com/office/powerpoint/2010/main" val="2581478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 you for participating in today’s </a:t>
            </a:r>
            <a:r>
              <a:rPr lang="en-US" baseline="0" dirty="0" smtClean="0"/>
              <a:t>2022 </a:t>
            </a:r>
            <a:r>
              <a:rPr lang="en-US" baseline="0" dirty="0"/>
              <a:t>open enrollment presentation for the City of Tyler. The benefit summaries included were just an overview of the benefits available to you, for more detailed information on your benefits please consult your benefit guide and for full details on benefits covered by each plan, please consult the plan documents and certificates of coverage. Don’t forget that the deadline for submitting your enrollment </a:t>
            </a:r>
            <a:r>
              <a:rPr lang="en-US" baseline="0" dirty="0" smtClean="0"/>
              <a:t>online is Friday, November 12</a:t>
            </a:r>
            <a:r>
              <a:rPr lang="en-US" baseline="30000" dirty="0" smtClean="0"/>
              <a:t>th</a:t>
            </a:r>
            <a:r>
              <a:rPr lang="en-US" baseline="0" dirty="0"/>
              <a:t>. </a:t>
            </a:r>
            <a:r>
              <a:rPr lang="en-US" dirty="0"/>
              <a:t>If you have</a:t>
            </a:r>
            <a:r>
              <a:rPr lang="en-US" baseline="0" dirty="0"/>
              <a:t> any questions about the information we covered today, please contact </a:t>
            </a:r>
            <a:r>
              <a:rPr lang="en-US" baseline="0" smtClean="0"/>
              <a:t>Team Resources at </a:t>
            </a:r>
            <a:r>
              <a:rPr lang="en-US" baseline="0" dirty="0"/>
              <a:t>903.531.1100 or attend one of the Q&amp;A sessions listed. Thank you!</a:t>
            </a:r>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27</a:t>
            </a:fld>
            <a:endParaRPr lang="en-US" dirty="0"/>
          </a:p>
        </p:txBody>
      </p:sp>
    </p:spTree>
    <p:extLst>
      <p:ext uri="{BB962C8B-B14F-4D97-AF65-F5344CB8AC3E}">
        <p14:creationId xmlns:p14="http://schemas.microsoft.com/office/powerpoint/2010/main" val="221667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rgbClr val="7030A0"/>
                </a:solidFill>
              </a:rPr>
              <a:t>Open Enrollment</a:t>
            </a:r>
            <a:r>
              <a:rPr lang="en-US" u="none" baseline="0" dirty="0" smtClean="0">
                <a:solidFill>
                  <a:srgbClr val="7030A0"/>
                </a:solidFill>
              </a:rPr>
              <a:t> will start on Monday, November 1</a:t>
            </a:r>
            <a:r>
              <a:rPr lang="en-US" u="none" baseline="30000" dirty="0" smtClean="0">
                <a:solidFill>
                  <a:srgbClr val="7030A0"/>
                </a:solidFill>
              </a:rPr>
              <a:t>st</a:t>
            </a:r>
            <a:r>
              <a:rPr lang="en-US" u="none" baseline="0" dirty="0" smtClean="0">
                <a:solidFill>
                  <a:srgbClr val="7030A0"/>
                </a:solidFill>
              </a:rPr>
              <a:t> and run through Friday, November 12</a:t>
            </a:r>
            <a:r>
              <a:rPr lang="en-US" u="none" baseline="30000" dirty="0" smtClean="0">
                <a:solidFill>
                  <a:srgbClr val="7030A0"/>
                </a:solidFill>
              </a:rPr>
              <a:t>th</a:t>
            </a:r>
            <a:r>
              <a:rPr lang="en-US" u="none" baseline="0" dirty="0" smtClean="0">
                <a:solidFill>
                  <a:srgbClr val="7030A0"/>
                </a:solidFill>
              </a:rPr>
              <a:t>. While t</a:t>
            </a:r>
            <a:r>
              <a:rPr lang="en-US" u="none" dirty="0" smtClean="0">
                <a:solidFill>
                  <a:srgbClr val="7030A0"/>
                </a:solidFill>
              </a:rPr>
              <a:t>his </a:t>
            </a:r>
            <a:r>
              <a:rPr lang="en-US" u="none" dirty="0">
                <a:solidFill>
                  <a:srgbClr val="7030A0"/>
                </a:solidFill>
              </a:rPr>
              <a:t>year’s open</a:t>
            </a:r>
            <a:r>
              <a:rPr lang="en-US" u="none" baseline="0" dirty="0">
                <a:solidFill>
                  <a:srgbClr val="7030A0"/>
                </a:solidFill>
              </a:rPr>
              <a:t> enrollment is a passive </a:t>
            </a:r>
            <a:r>
              <a:rPr lang="en-US" u="none" baseline="0" dirty="0" smtClean="0">
                <a:solidFill>
                  <a:srgbClr val="7030A0"/>
                </a:solidFill>
              </a:rPr>
              <a:t>enrollment, all employees are strongly encouraged to explore and compare the 2 health plan options and choose the plan that best meets the needs of you and your family </a:t>
            </a:r>
            <a:r>
              <a:rPr lang="en-US" baseline="0" dirty="0" smtClean="0"/>
              <a:t>as well as review all of your benefit plan options</a:t>
            </a:r>
            <a:r>
              <a:rPr lang="en-US" u="none" baseline="0" dirty="0" smtClean="0">
                <a:solidFill>
                  <a:srgbClr val="7030A0"/>
                </a:solidFill>
              </a:rPr>
              <a:t>. For those who do not complete the open enrollment process, and who are already enrolled in medical, will be defaulted into the Rose plan. All other current benefit elections will rollover. Enrollment </a:t>
            </a:r>
            <a:r>
              <a:rPr lang="en-US" u="none" baseline="0" dirty="0">
                <a:solidFill>
                  <a:srgbClr val="7030A0"/>
                </a:solidFill>
              </a:rPr>
              <a:t>will be completed online through the </a:t>
            </a:r>
            <a:r>
              <a:rPr lang="en-US" u="none" baseline="0" dirty="0" err="1">
                <a:solidFill>
                  <a:srgbClr val="7030A0"/>
                </a:solidFill>
              </a:rPr>
              <a:t>HealthFirst</a:t>
            </a:r>
            <a:r>
              <a:rPr lang="en-US" u="none" baseline="0" dirty="0">
                <a:solidFill>
                  <a:srgbClr val="7030A0"/>
                </a:solidFill>
              </a:rPr>
              <a:t> benefits portal. </a:t>
            </a:r>
            <a:r>
              <a:rPr lang="en-US" u="sng" baseline="0" dirty="0">
                <a:solidFill>
                  <a:srgbClr val="7030A0"/>
                </a:solidFill>
              </a:rPr>
              <a:t>The </a:t>
            </a:r>
            <a:r>
              <a:rPr lang="en-US" u="sng" baseline="0" dirty="0" err="1">
                <a:solidFill>
                  <a:srgbClr val="7030A0"/>
                </a:solidFill>
              </a:rPr>
              <a:t>HealthFirst</a:t>
            </a:r>
            <a:r>
              <a:rPr lang="en-US" u="sng" baseline="0" dirty="0">
                <a:solidFill>
                  <a:srgbClr val="7030A0"/>
                </a:solidFill>
              </a:rPr>
              <a:t> portal will open on Monday November </a:t>
            </a:r>
            <a:r>
              <a:rPr lang="en-US" u="sng" baseline="0" dirty="0" smtClean="0">
                <a:solidFill>
                  <a:srgbClr val="7030A0"/>
                </a:solidFill>
              </a:rPr>
              <a:t>1st </a:t>
            </a:r>
            <a:r>
              <a:rPr lang="en-US" u="sng" baseline="0" dirty="0">
                <a:solidFill>
                  <a:srgbClr val="7030A0"/>
                </a:solidFill>
              </a:rPr>
              <a:t>and will </a:t>
            </a:r>
            <a:r>
              <a:rPr lang="en-US" u="none" baseline="0" dirty="0"/>
              <a:t>run through Friday, November </a:t>
            </a:r>
            <a:r>
              <a:rPr lang="en-US" u="none" baseline="0" dirty="0" smtClean="0"/>
              <a:t>12</a:t>
            </a:r>
            <a:r>
              <a:rPr lang="en-US" u="none" baseline="30000" dirty="0" smtClean="0"/>
              <a:t>th</a:t>
            </a:r>
            <a:r>
              <a:rPr lang="en-US" u="none" baseline="0" dirty="0"/>
              <a:t>. All </a:t>
            </a:r>
            <a:r>
              <a:rPr lang="en-US" u="none" baseline="0" dirty="0" smtClean="0"/>
              <a:t>enrollments </a:t>
            </a:r>
            <a:r>
              <a:rPr lang="en-US" u="none" baseline="0" dirty="0"/>
              <a:t>must be submitted by November </a:t>
            </a:r>
            <a:r>
              <a:rPr lang="en-US" u="none" baseline="0" dirty="0" smtClean="0"/>
              <a:t>12</a:t>
            </a:r>
            <a:r>
              <a:rPr lang="en-US" u="none" baseline="30000" dirty="0" smtClean="0"/>
              <a:t>th</a:t>
            </a:r>
            <a:r>
              <a:rPr lang="en-US" u="none" baseline="0" dirty="0"/>
              <a:t>, if you plan to make any </a:t>
            </a:r>
            <a:r>
              <a:rPr lang="en-US" u="none" baseline="0" dirty="0" smtClean="0"/>
              <a:t>changes or choose which medical plan to enroll in. </a:t>
            </a:r>
            <a:r>
              <a:rPr lang="en-US" u="none" baseline="0" dirty="0"/>
              <a:t>Anyone needing help with their enrollment can </a:t>
            </a:r>
            <a:r>
              <a:rPr lang="en-US" u="none" baseline="0" dirty="0" smtClean="0"/>
              <a:t>attend one of our Q&amp;A sessions or Online Enrollment Assistance Sessions. The schedule for these dates will be discussed towards the end of this presentation. </a:t>
            </a:r>
            <a:endParaRPr lang="en-US" u="none" baseline="0" dirty="0"/>
          </a:p>
          <a:p>
            <a:r>
              <a:rPr lang="en-US" baseline="0" dirty="0"/>
              <a:t>Make sure when deciding on your benefit elections for the upcoming plan year that you remember that once open enrollment is complete and the new plan year starts, you will not be able to make any changes to your benefit elections unless a qualifying event takes place. Examples of qualifying events are marriage, divorce, birth or adoption, loss of coverage elsewhere and Medicare eligibility. </a:t>
            </a:r>
            <a:r>
              <a:rPr lang="en-US" dirty="0"/>
              <a:t>When making a mid-year change you </a:t>
            </a:r>
            <a:r>
              <a:rPr lang="en-US" b="1" u="sng" dirty="0"/>
              <a:t>must</a:t>
            </a:r>
            <a:r>
              <a:rPr lang="en-US" dirty="0"/>
              <a:t> complete a change form and provide the required documents to </a:t>
            </a:r>
            <a:r>
              <a:rPr lang="en-US" dirty="0" smtClean="0"/>
              <a:t>Team</a:t>
            </a:r>
            <a:r>
              <a:rPr lang="en-US" baseline="0" dirty="0" smtClean="0"/>
              <a:t> Resources</a:t>
            </a:r>
            <a:r>
              <a:rPr lang="en-US" dirty="0" smtClean="0"/>
              <a:t> </a:t>
            </a:r>
            <a:r>
              <a:rPr lang="en-US" dirty="0"/>
              <a:t>within 30 days of any of these qualifying events or wait until the next open enrollment period.</a:t>
            </a:r>
            <a:r>
              <a:rPr lang="en-US" baseline="0" dirty="0"/>
              <a:t> Additional details on qualifying events can be found on </a:t>
            </a:r>
            <a:r>
              <a:rPr lang="en-US" u="sng" baseline="0" dirty="0"/>
              <a:t>page 6 </a:t>
            </a:r>
            <a:r>
              <a:rPr lang="en-US" baseline="0" dirty="0"/>
              <a:t>of your benefits guide.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3</a:t>
            </a:fld>
            <a:endParaRPr lang="en-US" dirty="0"/>
          </a:p>
        </p:txBody>
      </p:sp>
    </p:spTree>
    <p:extLst>
      <p:ext uri="{BB962C8B-B14F-4D97-AF65-F5344CB8AC3E}">
        <p14:creationId xmlns:p14="http://schemas.microsoft.com/office/powerpoint/2010/main" val="244421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deciding</a:t>
            </a:r>
            <a:r>
              <a:rPr lang="en-US" baseline="0" dirty="0"/>
              <a:t> which benefits to enroll in for the upcoming plan year, it’s important to take the time to review your benefit plan options and decide which plans works best for you and your family. Once you have made your final decision on which plans you would like to enroll in for the </a:t>
            </a:r>
            <a:r>
              <a:rPr lang="en-US" baseline="0" dirty="0" smtClean="0"/>
              <a:t>2022 </a:t>
            </a:r>
            <a:r>
              <a:rPr lang="en-US" baseline="0" dirty="0"/>
              <a:t>plan </a:t>
            </a:r>
            <a:r>
              <a:rPr lang="en-US" baseline="0" dirty="0" smtClean="0"/>
              <a:t>year and </a:t>
            </a:r>
            <a:r>
              <a:rPr lang="en-US" baseline="0" dirty="0"/>
              <a:t>complete your online </a:t>
            </a:r>
            <a:r>
              <a:rPr lang="en-US" baseline="0" dirty="0" smtClean="0"/>
              <a:t>enrollment. </a:t>
            </a:r>
            <a:endParaRPr lang="en-US" baseline="0" dirty="0"/>
          </a:p>
          <a:p>
            <a:endParaRPr lang="en-US" baseline="0" dirty="0"/>
          </a:p>
          <a:p>
            <a:r>
              <a:rPr lang="en-US" baseline="0" dirty="0"/>
              <a:t>Here are some tips to help you be successful during this year’s open enrollment. Make sure you review your benefits guide. There is a lot of valuable information located throughout this guide. Your guide is also a great resource to keep on hand throughout the year. Make sure to review the Health First, Delta Dental and Superior Vision websites and consult their online provider directories for their medical, dental and vision plans. Lastly, have you or your dependents recently had a change in coverage due to marriage, divorce, birth or the loss or gain of coverage through another employer? Keep these details in mind when making your elections for this open enrollment. </a:t>
            </a:r>
          </a:p>
          <a:p>
            <a:endParaRPr lang="en-US" u="sng" baseline="0" dirty="0"/>
          </a:p>
          <a:p>
            <a:r>
              <a:rPr lang="en-US" u="sng" baseline="0" dirty="0"/>
              <a:t>As a reminder if you need to make changes to your </a:t>
            </a:r>
            <a:r>
              <a:rPr lang="en-US" u="sng" baseline="0" dirty="0" smtClean="0"/>
              <a:t>beneficiaries, life insurance elections or to </a:t>
            </a:r>
            <a:r>
              <a:rPr lang="en-US" u="sng" baseline="0" dirty="0"/>
              <a:t>update your address, please contact </a:t>
            </a:r>
            <a:r>
              <a:rPr lang="en-US" u="sng" baseline="0" dirty="0" smtClean="0"/>
              <a:t>Team </a:t>
            </a:r>
            <a:r>
              <a:rPr lang="en-US" u="sng" baseline="0" dirty="0"/>
              <a:t>Resources. </a:t>
            </a:r>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4</a:t>
            </a:fld>
            <a:endParaRPr lang="en-US" dirty="0"/>
          </a:p>
        </p:txBody>
      </p:sp>
    </p:spTree>
    <p:extLst>
      <p:ext uri="{BB962C8B-B14F-4D97-AF65-F5344CB8AC3E}">
        <p14:creationId xmlns:p14="http://schemas.microsoft.com/office/powerpoint/2010/main" val="181187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are going to review details regarding your medical plan.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5</a:t>
            </a:fld>
            <a:endParaRPr lang="en-US" dirty="0"/>
          </a:p>
        </p:txBody>
      </p:sp>
    </p:spTree>
    <p:extLst>
      <p:ext uri="{BB962C8B-B14F-4D97-AF65-F5344CB8AC3E}">
        <p14:creationId xmlns:p14="http://schemas.microsoft.com/office/powerpoint/2010/main" val="19741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search for in-network providers in the platinum access direct network go to www.adppo.com and click on the find a provider link. Agree to the terms and then on the next screen you can enter 0070053 as the group number into the “please enter your group number box” and then click “next step”. Now enter the zip code or the City that you are searching in and be sure to specify whether you are searching for a physician or facility. When searching for a physician you can search by either the provider name or specialty. </a:t>
            </a:r>
            <a:r>
              <a:rPr lang="en-US" b="1" baseline="0" dirty="0" smtClean="0"/>
              <a:t>If you do not have access to a computer contact Team Resources at (903) 531-1100 for assistance.</a:t>
            </a:r>
            <a:endParaRPr lang="en-US" b="1" dirty="0" smtClean="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6</a:t>
            </a:fld>
            <a:endParaRPr lang="en-US" dirty="0"/>
          </a:p>
        </p:txBody>
      </p:sp>
    </p:spTree>
    <p:extLst>
      <p:ext uri="{BB962C8B-B14F-4D97-AF65-F5344CB8AC3E}">
        <p14:creationId xmlns:p14="http://schemas.microsoft.com/office/powerpoint/2010/main" val="254508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search for in-network providers in the wrap UHC network go to www.uhcss.com.welcometouhc.com/find-a-provider and click on the “United Healthcare Options PPO”. Make sure to change the location to area that you are searching in. You can then search by doctor name, specialty, facility name, clinic name or medical group name.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Cerpass</a:t>
            </a:r>
            <a:r>
              <a:rPr lang="en-US" baseline="0" dirty="0"/>
              <a:t> RX is the City’s pharmacy network provider and will remain so in </a:t>
            </a:r>
            <a:r>
              <a:rPr lang="en-US" baseline="0" dirty="0" smtClean="0"/>
              <a:t>2022. </a:t>
            </a:r>
            <a:r>
              <a:rPr lang="en-US" baseline="0" dirty="0"/>
              <a:t>If you haven’t already, go to www.cerpassrx.com and register your account. The </a:t>
            </a:r>
            <a:r>
              <a:rPr lang="en-US" baseline="0" dirty="0" err="1"/>
              <a:t>Cerpass</a:t>
            </a:r>
            <a:r>
              <a:rPr lang="en-US" baseline="0" dirty="0"/>
              <a:t> RX portal allows you to access your claims history, order prescriptions for home delivery, compare prescription costs, learn about the side effects of your medication and locate a network pharmacy. </a:t>
            </a:r>
            <a:r>
              <a:rPr lang="en-US" b="1" baseline="0" dirty="0" smtClean="0"/>
              <a:t>Remember if you do not have access to a computer contact Team Resources at (903) 531-1100 for assistance.</a:t>
            </a:r>
            <a:endParaRPr lang="en-US" b="1" dirty="0" smtClean="0"/>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7</a:t>
            </a:fld>
            <a:endParaRPr lang="en-US" dirty="0"/>
          </a:p>
        </p:txBody>
      </p:sp>
    </p:spTree>
    <p:extLst>
      <p:ext uri="{BB962C8B-B14F-4D97-AF65-F5344CB8AC3E}">
        <p14:creationId xmlns:p14="http://schemas.microsoft.com/office/powerpoint/2010/main" val="389622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 copay for in-network emergency care is </a:t>
            </a:r>
            <a:r>
              <a:rPr lang="en-US" dirty="0" smtClean="0"/>
              <a:t>$350 on the Azalea</a:t>
            </a:r>
            <a:r>
              <a:rPr lang="en-US" baseline="0" dirty="0" smtClean="0"/>
              <a:t> Plan and $250 on the Rose Plan</a:t>
            </a:r>
            <a:r>
              <a:rPr lang="en-US" dirty="0" smtClean="0"/>
              <a:t>. </a:t>
            </a:r>
            <a:r>
              <a:rPr lang="en-US" dirty="0"/>
              <a:t>If after</a:t>
            </a:r>
            <a:r>
              <a:rPr lang="en-US" baseline="0" dirty="0"/>
              <a:t> going to the emergency room you are admitted to the hospital the copay will be waived. Your cost for emergency room care depends on the network you use and whether or not the care is a true emergency. If it is not a true emergency your cost will be as follows: a </a:t>
            </a:r>
            <a:r>
              <a:rPr lang="en-US" baseline="0" dirty="0" smtClean="0"/>
              <a:t>$350 </a:t>
            </a:r>
            <a:r>
              <a:rPr lang="en-US" baseline="0" dirty="0"/>
              <a:t>copay </a:t>
            </a:r>
            <a:r>
              <a:rPr lang="en-US" baseline="0" dirty="0" smtClean="0"/>
              <a:t>on the Azalea Plan or a $250 copay on the Rose Plan plus a 20% coinsurance in </a:t>
            </a:r>
            <a:r>
              <a:rPr lang="en-US" baseline="0" dirty="0"/>
              <a:t>the Platinum Access Direct </a:t>
            </a:r>
            <a:r>
              <a:rPr lang="en-US" baseline="0" dirty="0" smtClean="0"/>
              <a:t>Network or a </a:t>
            </a:r>
            <a:r>
              <a:rPr lang="en-US" baseline="0" dirty="0"/>
              <a:t>30% coinsurance if the provider is in-network/other </a:t>
            </a:r>
            <a:r>
              <a:rPr lang="en-US" baseline="0" dirty="0" smtClean="0"/>
              <a:t>counties. There </a:t>
            </a:r>
            <a:r>
              <a:rPr lang="en-US" baseline="0" dirty="0"/>
              <a:t>will be no coverage for non-emergency care at an out of network emergency care facility. </a:t>
            </a:r>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8</a:t>
            </a:fld>
            <a:endParaRPr lang="en-US" dirty="0"/>
          </a:p>
        </p:txBody>
      </p:sp>
    </p:spTree>
    <p:extLst>
      <p:ext uri="{BB962C8B-B14F-4D97-AF65-F5344CB8AC3E}">
        <p14:creationId xmlns:p14="http://schemas.microsoft.com/office/powerpoint/2010/main" val="173882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Utilizing an</a:t>
            </a:r>
            <a:r>
              <a:rPr lang="en-US" baseline="0" dirty="0"/>
              <a:t> urgent care center is a convenient and affordable alternative for getting care for minor illnesses and injuries. In order to avoid higher copays, make sure the urgent care facility you use is in-network. The copay for in-network urgent care utilization is the same a doctor’s office copay, which is $</a:t>
            </a:r>
            <a:r>
              <a:rPr lang="en-US" baseline="0" dirty="0" smtClean="0"/>
              <a:t>30 on the Rose Plan and $40 on the Azalea Plan. </a:t>
            </a:r>
            <a:r>
              <a:rPr lang="en-US" dirty="0"/>
              <a:t>(PLEASE NOTE IT IS YOUR RESPONSIBILITY TO MAKE SURE THAT THE DOCTOR AND/OR CLINIC YOU USE IS IN THE Access Direct Platinum NETWORK)</a:t>
            </a:r>
          </a:p>
          <a:p>
            <a:endParaRPr lang="en-US" dirty="0"/>
          </a:p>
        </p:txBody>
      </p:sp>
      <p:sp>
        <p:nvSpPr>
          <p:cNvPr id="4" name="Slide Number Placeholder 3"/>
          <p:cNvSpPr>
            <a:spLocks noGrp="1"/>
          </p:cNvSpPr>
          <p:nvPr>
            <p:ph type="sldNum" sz="quarter" idx="10"/>
          </p:nvPr>
        </p:nvSpPr>
        <p:spPr/>
        <p:txBody>
          <a:bodyPr/>
          <a:lstStyle/>
          <a:p>
            <a:fld id="{DD56EB36-AE8F-4903-B4D2-AFCBB647EC57}" type="slidenum">
              <a:rPr lang="en-US" smtClean="0"/>
              <a:t>9</a:t>
            </a:fld>
            <a:endParaRPr lang="en-US" dirty="0"/>
          </a:p>
        </p:txBody>
      </p:sp>
    </p:spTree>
    <p:extLst>
      <p:ext uri="{BB962C8B-B14F-4D97-AF65-F5344CB8AC3E}">
        <p14:creationId xmlns:p14="http://schemas.microsoft.com/office/powerpoint/2010/main" val="2890839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C97"/>
        </a:solidFill>
        <a:effectLst/>
      </p:bgPr>
    </p:bg>
    <p:spTree>
      <p:nvGrpSpPr>
        <p:cNvPr id="1" name=""/>
        <p:cNvGrpSpPr/>
        <p:nvPr/>
      </p:nvGrpSpPr>
      <p:grpSpPr>
        <a:xfrm>
          <a:off x="0" y="0"/>
          <a:ext cx="0" cy="0"/>
          <a:chOff x="0" y="0"/>
          <a:chExt cx="0" cy="0"/>
        </a:xfrm>
      </p:grpSpPr>
      <p:sp>
        <p:nvSpPr>
          <p:cNvPr id="6" name="Rectangle 5"/>
          <p:cNvSpPr/>
          <p:nvPr userDrawn="1"/>
        </p:nvSpPr>
        <p:spPr>
          <a:xfrm>
            <a:off x="0" y="3007872"/>
            <a:ext cx="9144000" cy="2140771"/>
          </a:xfrm>
          <a:prstGeom prst="rect">
            <a:avLst/>
          </a:prstGeom>
          <a:gradFill>
            <a:gsLst>
              <a:gs pos="0">
                <a:schemeClr val="bg1">
                  <a:alpha val="0"/>
                </a:schemeClr>
              </a:gs>
              <a:gs pos="100000">
                <a:schemeClr val="tx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0" y="3373532"/>
            <a:ext cx="9144000" cy="731518"/>
          </a:xfrm>
        </p:spPr>
        <p:txBody>
          <a:bodyPr>
            <a:normAutofit/>
          </a:bodyPr>
          <a:lstStyle>
            <a:lvl1pPr algn="ctr">
              <a:defRPr sz="2800">
                <a:solidFill>
                  <a:schemeClr val="bg1"/>
                </a:solidFill>
              </a:defRPr>
            </a:lvl1pPr>
          </a:lstStyle>
          <a:p>
            <a:r>
              <a:rPr lang="en-US" dirty="0"/>
              <a:t>Employee Benefit Solutions</a:t>
            </a:r>
          </a:p>
        </p:txBody>
      </p:sp>
      <p:sp>
        <p:nvSpPr>
          <p:cNvPr id="8" name="Text Placeholder 16"/>
          <p:cNvSpPr>
            <a:spLocks noGrp="1"/>
          </p:cNvSpPr>
          <p:nvPr>
            <p:ph type="body" sz="quarter" idx="11" hasCustomPrompt="1"/>
          </p:nvPr>
        </p:nvSpPr>
        <p:spPr>
          <a:xfrm>
            <a:off x="0" y="4095955"/>
            <a:ext cx="9144000" cy="441586"/>
          </a:xfrm>
        </p:spPr>
        <p:txBody>
          <a:bodyPr>
            <a:normAutofit/>
          </a:bodyPr>
          <a:lstStyle>
            <a:lvl1pPr marL="0" indent="0" algn="ctr">
              <a:buNone/>
              <a:defRPr sz="2400">
                <a:solidFill>
                  <a:schemeClr val="accent3">
                    <a:lumMod val="75000"/>
                  </a:schemeClr>
                </a:solidFill>
              </a:defRPr>
            </a:lvl1pPr>
          </a:lstStyle>
          <a:p>
            <a:pPr lvl="0"/>
            <a:r>
              <a:rPr lang="en-US" dirty="0"/>
              <a:t>Client Name</a:t>
            </a:r>
          </a:p>
        </p:txBody>
      </p:sp>
      <p:sp>
        <p:nvSpPr>
          <p:cNvPr id="11" name="Text Placeholder 16"/>
          <p:cNvSpPr>
            <a:spLocks noGrp="1"/>
          </p:cNvSpPr>
          <p:nvPr>
            <p:ph type="body" sz="quarter" idx="13" hasCustomPrompt="1"/>
          </p:nvPr>
        </p:nvSpPr>
        <p:spPr>
          <a:xfrm>
            <a:off x="0" y="3243832"/>
            <a:ext cx="9144000" cy="441586"/>
          </a:xfrm>
        </p:spPr>
        <p:txBody>
          <a:bodyPr>
            <a:normAutofit/>
          </a:bodyPr>
          <a:lstStyle>
            <a:lvl1pPr marL="0" indent="0" algn="ctr">
              <a:buNone/>
              <a:defRPr sz="2400" baseline="0">
                <a:solidFill>
                  <a:schemeClr val="accent1"/>
                </a:solidFill>
              </a:defRPr>
            </a:lvl1pPr>
          </a:lstStyle>
          <a:p>
            <a:pPr lvl="0"/>
            <a:r>
              <a:rPr lang="en-US" dirty="0"/>
              <a:t>Presentation Name</a:t>
            </a:r>
          </a:p>
        </p:txBody>
      </p:sp>
      <p:pic>
        <p:nvPicPr>
          <p:cNvPr id="2" name="Picture 1"/>
          <p:cNvPicPr>
            <a:picLocks noChangeAspect="1"/>
          </p:cNvPicPr>
          <p:nvPr userDrawn="1"/>
        </p:nvPicPr>
        <p:blipFill rotWithShape="1">
          <a:blip r:embed="rId2"/>
          <a:srcRect b="34931"/>
          <a:stretch/>
        </p:blipFill>
        <p:spPr>
          <a:xfrm>
            <a:off x="0" y="-977384"/>
            <a:ext cx="9144000" cy="6044685"/>
          </a:xfrm>
          <a:prstGeom prst="rect">
            <a:avLst/>
          </a:prstGeom>
        </p:spPr>
      </p:pic>
    </p:spTree>
    <p:extLst>
      <p:ext uri="{BB962C8B-B14F-4D97-AF65-F5344CB8AC3E}">
        <p14:creationId xmlns:p14="http://schemas.microsoft.com/office/powerpoint/2010/main" val="136143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p:cNvSpPr/>
          <p:nvPr userDrawn="1"/>
        </p:nvSpPr>
        <p:spPr>
          <a:xfrm>
            <a:off x="355002" y="6314739"/>
            <a:ext cx="2065469" cy="408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descr="S:\Insurance\Marketing\Assets\Logos\McGriff Insurance Services\McGriff Insurance Services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64719" y="5213282"/>
            <a:ext cx="3593055" cy="7793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6"/>
          <p:cNvSpPr>
            <a:spLocks noGrp="1"/>
          </p:cNvSpPr>
          <p:nvPr>
            <p:ph type="body" sz="quarter" idx="13" hasCustomPrompt="1"/>
          </p:nvPr>
        </p:nvSpPr>
        <p:spPr>
          <a:xfrm>
            <a:off x="0" y="2818503"/>
            <a:ext cx="9144000" cy="831289"/>
          </a:xfrm>
        </p:spPr>
        <p:txBody>
          <a:bodyPr>
            <a:normAutofit/>
          </a:bodyPr>
          <a:lstStyle>
            <a:lvl1pPr marL="0" indent="0" algn="ctr">
              <a:buNone/>
              <a:defRPr sz="4000" baseline="0">
                <a:solidFill>
                  <a:schemeClr val="accent1"/>
                </a:solidFill>
              </a:defRPr>
            </a:lvl1pPr>
          </a:lstStyle>
          <a:p>
            <a:pPr lvl="0"/>
            <a:r>
              <a:rPr lang="en-US" dirty="0"/>
              <a:t>Thank You</a:t>
            </a:r>
          </a:p>
        </p:txBody>
      </p:sp>
    </p:spTree>
    <p:extLst>
      <p:ext uri="{BB962C8B-B14F-4D97-AF65-F5344CB8AC3E}">
        <p14:creationId xmlns:p14="http://schemas.microsoft.com/office/powerpoint/2010/main" val="247325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7162" b="22912"/>
          <a:stretch/>
        </p:blipFill>
        <p:spPr>
          <a:xfrm>
            <a:off x="0" y="-4014"/>
            <a:ext cx="9144000" cy="6086902"/>
          </a:xfrm>
          <a:prstGeom prst="rect">
            <a:avLst/>
          </a:prstGeom>
        </p:spPr>
      </p:pic>
      <p:sp>
        <p:nvSpPr>
          <p:cNvPr id="13" name="Rectangle 12"/>
          <p:cNvSpPr/>
          <p:nvPr userDrawn="1"/>
        </p:nvSpPr>
        <p:spPr>
          <a:xfrm>
            <a:off x="0" y="0"/>
            <a:ext cx="9144000" cy="6129451"/>
          </a:xfrm>
          <a:prstGeom prst="rect">
            <a:avLst/>
          </a:prstGeom>
          <a:gradFill>
            <a:gsLst>
              <a:gs pos="0">
                <a:schemeClr val="accent2">
                  <a:alpha val="32000"/>
                  <a:lumMod val="100000"/>
                </a:schemeClr>
              </a:gs>
              <a:gs pos="100000">
                <a:schemeClr val="accent1">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201279"/>
            <a:ext cx="9144000" cy="810862"/>
          </a:xfrm>
        </p:spPr>
        <p:txBody>
          <a:bodyPr>
            <a:normAutofit/>
          </a:bodyPr>
          <a:lstStyle>
            <a:lvl1pPr algn="ctr">
              <a:defRPr sz="36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3C841DF-ACE4-4BA2-91BE-B1492F0332DA}" type="slidenum">
              <a:rPr lang="en-US" smtClean="0"/>
              <a:pPr/>
              <a:t>‹#›</a:t>
            </a:fld>
            <a:endParaRPr lang="en-US" dirty="0"/>
          </a:p>
        </p:txBody>
      </p:sp>
      <p:cxnSp>
        <p:nvCxnSpPr>
          <p:cNvPr id="9" name="Straight Connector 8"/>
          <p:cNvCxnSpPr/>
          <p:nvPr userDrawn="1"/>
        </p:nvCxnSpPr>
        <p:spPr>
          <a:xfrm>
            <a:off x="1904104" y="3022899"/>
            <a:ext cx="5346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1"/>
          </p:nvPr>
        </p:nvSpPr>
        <p:spPr>
          <a:xfrm>
            <a:off x="0" y="3183743"/>
            <a:ext cx="9144000" cy="441586"/>
          </a:xfrm>
        </p:spPr>
        <p:txBody>
          <a:bodyPr>
            <a:normAutofit/>
          </a:bodyPr>
          <a:lstStyle>
            <a:lvl1pPr marL="0" indent="0" algn="ctr">
              <a:buNone/>
              <a:defRPr sz="2400">
                <a:solidFill>
                  <a:schemeClr val="bg1"/>
                </a:solidFill>
              </a:defRPr>
            </a:lvl1pPr>
          </a:lstStyle>
          <a:p>
            <a:pPr lvl="0"/>
            <a:r>
              <a:rPr lang="en-US" dirty="0"/>
              <a:t>Click to edit Master text styles</a:t>
            </a:r>
          </a:p>
        </p:txBody>
      </p:sp>
      <p:cxnSp>
        <p:nvCxnSpPr>
          <p:cNvPr id="14" name="Straight Connector 13"/>
          <p:cNvCxnSpPr/>
          <p:nvPr userDrawn="1"/>
        </p:nvCxnSpPr>
        <p:spPr>
          <a:xfrm>
            <a:off x="0" y="2216075"/>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6819" y="3777731"/>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0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solidFill>
                  <a:schemeClr val="bg1">
                    <a:lumMod val="50000"/>
                  </a:schemeClr>
                </a:solidFill>
              </a:defRPr>
            </a:lvl1pPr>
          </a:lstStyle>
          <a:p>
            <a:fld id="{62E34B0B-B274-4B6D-9959-25F4AB49A41C}" type="slidenum">
              <a:rPr lang="en-US" smtClean="0"/>
              <a:pPr/>
              <a:t>‹#›</a:t>
            </a:fld>
            <a:endParaRPr lang="en-US" dirty="0"/>
          </a:p>
        </p:txBody>
      </p:sp>
      <p:pic>
        <p:nvPicPr>
          <p:cNvPr id="4" name="Picture 3" descr="C:\Temp\_PROJECTS\EB Comm Project\Presentation Development\Gradient Ba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5895" y="-26720"/>
            <a:ext cx="6922611" cy="6907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7"/>
          <p:cNvSpPr>
            <a:spLocks noGrp="1"/>
          </p:cNvSpPr>
          <p:nvPr>
            <p:ph type="body" sz="quarter" idx="11"/>
          </p:nvPr>
        </p:nvSpPr>
        <p:spPr>
          <a:xfrm>
            <a:off x="365495" y="1301242"/>
            <a:ext cx="8229600" cy="4744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73075" y="1065007"/>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C:\Temp\_PROJECTS\EB Comm Project\Presentation Development\Shield_light blu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
          <a:stretch/>
        </p:blipFill>
        <p:spPr bwMode="auto">
          <a:xfrm>
            <a:off x="-77638" y="513761"/>
            <a:ext cx="418535" cy="65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solidFill>
                  <a:schemeClr val="bg1">
                    <a:lumMod val="50000"/>
                  </a:schemeClr>
                </a:solidFill>
              </a:defRPr>
            </a:lvl1pPr>
          </a:lstStyle>
          <a:p>
            <a:fld id="{62E34B0B-B274-4B6D-9959-25F4AB49A41C}" type="slidenum">
              <a:rPr lang="en-US" smtClean="0"/>
              <a:pPr/>
              <a:t>‹#›</a:t>
            </a:fld>
            <a:endParaRPr lang="en-US" dirty="0"/>
          </a:p>
        </p:txBody>
      </p:sp>
      <p:pic>
        <p:nvPicPr>
          <p:cNvPr id="4" name="Picture 3" descr="C:\Temp\_PROJECTS\EB Comm Project\Presentation Development\Gradient Ba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5895" y="-26720"/>
            <a:ext cx="6922611" cy="6907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7"/>
          <p:cNvSpPr>
            <a:spLocks noGrp="1"/>
          </p:cNvSpPr>
          <p:nvPr>
            <p:ph type="body" sz="quarter" idx="11"/>
          </p:nvPr>
        </p:nvSpPr>
        <p:spPr>
          <a:xfrm>
            <a:off x="365495" y="1301242"/>
            <a:ext cx="3991352" cy="4744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73075" y="1065007"/>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2"/>
          </p:nvPr>
        </p:nvSpPr>
        <p:spPr>
          <a:xfrm>
            <a:off x="4572000" y="1301242"/>
            <a:ext cx="3991352" cy="4744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2" descr="C:\Temp\_PROJECTS\EB Comm Project\Presentation Development\Shield_light blu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
          <a:stretch/>
        </p:blipFill>
        <p:spPr bwMode="auto">
          <a:xfrm>
            <a:off x="-77638" y="513761"/>
            <a:ext cx="418535" cy="65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4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solidFill>
                  <a:schemeClr val="bg1">
                    <a:lumMod val="50000"/>
                  </a:schemeClr>
                </a:solidFill>
              </a:defRPr>
            </a:lvl1pPr>
          </a:lstStyle>
          <a:p>
            <a:fld id="{62E34B0B-B274-4B6D-9959-25F4AB49A41C}" type="slidenum">
              <a:rPr lang="en-US" smtClean="0"/>
              <a:pPr/>
              <a:t>‹#›</a:t>
            </a:fld>
            <a:endParaRPr lang="en-US" dirty="0"/>
          </a:p>
        </p:txBody>
      </p:sp>
      <p:pic>
        <p:nvPicPr>
          <p:cNvPr id="4" name="Picture 3" descr="C:\Temp\_PROJECTS\EB Comm Project\Presentation Development\Gradient Ba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5895" y="-26720"/>
            <a:ext cx="6922611" cy="6907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7"/>
          <p:cNvSpPr>
            <a:spLocks noGrp="1"/>
          </p:cNvSpPr>
          <p:nvPr>
            <p:ph type="body" sz="quarter" idx="11"/>
          </p:nvPr>
        </p:nvSpPr>
        <p:spPr>
          <a:xfrm>
            <a:off x="365495" y="1301242"/>
            <a:ext cx="3991352" cy="4744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73075" y="1065007"/>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2"/>
          </p:nvPr>
        </p:nvSpPr>
        <p:spPr>
          <a:xfrm>
            <a:off x="4572000" y="1438275"/>
            <a:ext cx="4130675" cy="4586288"/>
          </a:xfrm>
        </p:spPr>
        <p:txBody>
          <a:bodyPr/>
          <a:lstStyle>
            <a:lvl1pPr marL="0" indent="0">
              <a:buNone/>
              <a:defRPr/>
            </a:lvl1pPr>
          </a:lstStyle>
          <a:p>
            <a:endParaRPr lang="en-US" dirty="0"/>
          </a:p>
        </p:txBody>
      </p:sp>
      <p:pic>
        <p:nvPicPr>
          <p:cNvPr id="11" name="Picture 2" descr="C:\Temp\_PROJECTS\EB Comm Project\Presentation Development\Shield_light blu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
          <a:stretch/>
        </p:blipFill>
        <p:spPr bwMode="auto">
          <a:xfrm>
            <a:off x="-77638" y="513761"/>
            <a:ext cx="418535" cy="65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8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solidFill>
                  <a:schemeClr val="bg1">
                    <a:lumMod val="50000"/>
                  </a:schemeClr>
                </a:solidFill>
              </a:defRPr>
            </a:lvl1pPr>
          </a:lstStyle>
          <a:p>
            <a:fld id="{62E34B0B-B274-4B6D-9959-25F4AB49A41C}" type="slidenum">
              <a:rPr lang="en-US" smtClean="0"/>
              <a:pPr/>
              <a:t>‹#›</a:t>
            </a:fld>
            <a:endParaRPr lang="en-US" dirty="0"/>
          </a:p>
        </p:txBody>
      </p:sp>
      <p:pic>
        <p:nvPicPr>
          <p:cNvPr id="4" name="Picture 3" descr="C:\Temp\_PROJECTS\EB Comm Project\Presentation Development\Gradient Ba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5895" y="-26720"/>
            <a:ext cx="6922611" cy="69071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473075" y="1065007"/>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C:\Temp\_PROJECTS\EB Comm Project\Presentation Development\Shield_light blu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
          <a:stretch/>
        </p:blipFill>
        <p:spPr bwMode="auto">
          <a:xfrm>
            <a:off x="-77638" y="513761"/>
            <a:ext cx="418535" cy="65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6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90" b="26086"/>
          <a:stretch/>
        </p:blipFill>
        <p:spPr>
          <a:xfrm>
            <a:off x="0" y="11891"/>
            <a:ext cx="9144000" cy="6184231"/>
          </a:xfrm>
          <a:prstGeom prst="rect">
            <a:avLst/>
          </a:prstGeom>
        </p:spPr>
      </p:pic>
      <p:sp>
        <p:nvSpPr>
          <p:cNvPr id="4" name="Rectangle 3"/>
          <p:cNvSpPr/>
          <p:nvPr userDrawn="1"/>
        </p:nvSpPr>
        <p:spPr>
          <a:xfrm>
            <a:off x="0" y="0"/>
            <a:ext cx="9144000" cy="6217920"/>
          </a:xfrm>
          <a:prstGeom prst="rect">
            <a:avLst/>
          </a:prstGeom>
          <a:gradFill>
            <a:gsLst>
              <a:gs pos="0">
                <a:schemeClr val="accent2">
                  <a:alpha val="32000"/>
                  <a:lumMod val="100000"/>
                </a:schemeClr>
              </a:gs>
              <a:gs pos="100000">
                <a:schemeClr val="accent1">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201279"/>
            <a:ext cx="9144000" cy="810862"/>
          </a:xfrm>
        </p:spPr>
        <p:txBody>
          <a:bodyPr>
            <a:normAutofit/>
          </a:bodyPr>
          <a:lstStyle>
            <a:lvl1pPr algn="ctr">
              <a:defRPr sz="36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3C841DF-ACE4-4BA2-91BE-B1492F0332DA}" type="slidenum">
              <a:rPr lang="en-US" smtClean="0"/>
              <a:pPr/>
              <a:t>‹#›</a:t>
            </a:fld>
            <a:endParaRPr lang="en-US" dirty="0"/>
          </a:p>
        </p:txBody>
      </p:sp>
      <p:cxnSp>
        <p:nvCxnSpPr>
          <p:cNvPr id="9" name="Straight Connector 8"/>
          <p:cNvCxnSpPr/>
          <p:nvPr userDrawn="1"/>
        </p:nvCxnSpPr>
        <p:spPr>
          <a:xfrm>
            <a:off x="1904104" y="3022899"/>
            <a:ext cx="5346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1"/>
          </p:nvPr>
        </p:nvSpPr>
        <p:spPr>
          <a:xfrm>
            <a:off x="0" y="3183743"/>
            <a:ext cx="9144000" cy="441586"/>
          </a:xfrm>
        </p:spPr>
        <p:txBody>
          <a:bodyPr>
            <a:normAutofit/>
          </a:bodyPr>
          <a:lstStyle>
            <a:lvl1pPr marL="0" indent="0" algn="ctr">
              <a:buNone/>
              <a:defRPr sz="2400">
                <a:solidFill>
                  <a:schemeClr val="bg1"/>
                </a:solidFill>
              </a:defRPr>
            </a:lvl1pPr>
          </a:lstStyle>
          <a:p>
            <a:pPr lvl="0"/>
            <a:r>
              <a:rPr lang="en-US" dirty="0"/>
              <a:t>Click to edit Master text styles</a:t>
            </a:r>
          </a:p>
        </p:txBody>
      </p:sp>
      <p:cxnSp>
        <p:nvCxnSpPr>
          <p:cNvPr id="20" name="Straight Connector 19"/>
          <p:cNvCxnSpPr/>
          <p:nvPr userDrawn="1"/>
        </p:nvCxnSpPr>
        <p:spPr>
          <a:xfrm>
            <a:off x="0" y="2216075"/>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96819" y="3777731"/>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64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6448" b="22928"/>
          <a:stretch/>
        </p:blipFill>
        <p:spPr>
          <a:xfrm>
            <a:off x="0" y="22860"/>
            <a:ext cx="9144000" cy="6172200"/>
          </a:xfrm>
          <a:prstGeom prst="rect">
            <a:avLst/>
          </a:prstGeom>
        </p:spPr>
      </p:pic>
      <p:sp>
        <p:nvSpPr>
          <p:cNvPr id="13" name="Rectangle 12"/>
          <p:cNvSpPr/>
          <p:nvPr userDrawn="1"/>
        </p:nvSpPr>
        <p:spPr>
          <a:xfrm>
            <a:off x="0" y="0"/>
            <a:ext cx="9144000" cy="6217920"/>
          </a:xfrm>
          <a:prstGeom prst="rect">
            <a:avLst/>
          </a:prstGeom>
          <a:gradFill>
            <a:gsLst>
              <a:gs pos="0">
                <a:schemeClr val="accent2">
                  <a:alpha val="32000"/>
                  <a:lumMod val="100000"/>
                </a:schemeClr>
              </a:gs>
              <a:gs pos="100000">
                <a:schemeClr val="accent1">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201279"/>
            <a:ext cx="9144000" cy="810862"/>
          </a:xfrm>
        </p:spPr>
        <p:txBody>
          <a:bodyPr>
            <a:normAutofit/>
          </a:bodyPr>
          <a:lstStyle>
            <a:lvl1pPr algn="ctr">
              <a:defRPr sz="36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3C841DF-ACE4-4BA2-91BE-B1492F0332DA}" type="slidenum">
              <a:rPr lang="en-US" smtClean="0"/>
              <a:pPr/>
              <a:t>‹#›</a:t>
            </a:fld>
            <a:endParaRPr lang="en-US" dirty="0"/>
          </a:p>
        </p:txBody>
      </p:sp>
      <p:cxnSp>
        <p:nvCxnSpPr>
          <p:cNvPr id="9" name="Straight Connector 8"/>
          <p:cNvCxnSpPr/>
          <p:nvPr userDrawn="1"/>
        </p:nvCxnSpPr>
        <p:spPr>
          <a:xfrm>
            <a:off x="1904104" y="3022899"/>
            <a:ext cx="5346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1"/>
          </p:nvPr>
        </p:nvSpPr>
        <p:spPr>
          <a:xfrm>
            <a:off x="0" y="3183743"/>
            <a:ext cx="9144000" cy="441586"/>
          </a:xfrm>
        </p:spPr>
        <p:txBody>
          <a:bodyPr>
            <a:normAutofit/>
          </a:bodyPr>
          <a:lstStyle>
            <a:lvl1pPr marL="0" indent="0" algn="ctr">
              <a:buNone/>
              <a:defRPr sz="2400">
                <a:solidFill>
                  <a:schemeClr val="bg1"/>
                </a:solidFill>
              </a:defRPr>
            </a:lvl1pPr>
          </a:lstStyle>
          <a:p>
            <a:pPr lvl="0"/>
            <a:r>
              <a:rPr lang="en-US" dirty="0"/>
              <a:t>Click to edit Master text styles</a:t>
            </a:r>
          </a:p>
        </p:txBody>
      </p:sp>
      <p:cxnSp>
        <p:nvCxnSpPr>
          <p:cNvPr id="14" name="Straight Connector 13"/>
          <p:cNvCxnSpPr/>
          <p:nvPr userDrawn="1"/>
        </p:nvCxnSpPr>
        <p:spPr>
          <a:xfrm>
            <a:off x="0" y="2216075"/>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6819" y="3777731"/>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3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7962" r="3543" b="32892"/>
          <a:stretch/>
        </p:blipFill>
        <p:spPr>
          <a:xfrm>
            <a:off x="-9024" y="0"/>
            <a:ext cx="9153024" cy="6217920"/>
          </a:xfrm>
          <a:prstGeom prst="rect">
            <a:avLst/>
          </a:prstGeom>
        </p:spPr>
      </p:pic>
      <p:sp>
        <p:nvSpPr>
          <p:cNvPr id="13" name="Rectangle 12"/>
          <p:cNvSpPr/>
          <p:nvPr userDrawn="1"/>
        </p:nvSpPr>
        <p:spPr>
          <a:xfrm>
            <a:off x="0" y="0"/>
            <a:ext cx="9144000" cy="6217920"/>
          </a:xfrm>
          <a:prstGeom prst="rect">
            <a:avLst/>
          </a:prstGeom>
          <a:gradFill>
            <a:gsLst>
              <a:gs pos="0">
                <a:schemeClr val="accent2">
                  <a:alpha val="32000"/>
                  <a:lumMod val="100000"/>
                </a:schemeClr>
              </a:gs>
              <a:gs pos="100000">
                <a:schemeClr val="accent1">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201279"/>
            <a:ext cx="9144000" cy="810862"/>
          </a:xfrm>
        </p:spPr>
        <p:txBody>
          <a:bodyPr>
            <a:normAutofit/>
          </a:bodyPr>
          <a:lstStyle>
            <a:lvl1pPr algn="ctr">
              <a:defRPr sz="36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3C841DF-ACE4-4BA2-91BE-B1492F0332DA}" type="slidenum">
              <a:rPr lang="en-US" smtClean="0"/>
              <a:pPr/>
              <a:t>‹#›</a:t>
            </a:fld>
            <a:endParaRPr lang="en-US" dirty="0"/>
          </a:p>
        </p:txBody>
      </p:sp>
      <p:cxnSp>
        <p:nvCxnSpPr>
          <p:cNvPr id="9" name="Straight Connector 8"/>
          <p:cNvCxnSpPr/>
          <p:nvPr userDrawn="1"/>
        </p:nvCxnSpPr>
        <p:spPr>
          <a:xfrm>
            <a:off x="1904104" y="3022899"/>
            <a:ext cx="53465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1"/>
          </p:nvPr>
        </p:nvSpPr>
        <p:spPr>
          <a:xfrm>
            <a:off x="0" y="3183743"/>
            <a:ext cx="9144000" cy="441586"/>
          </a:xfrm>
        </p:spPr>
        <p:txBody>
          <a:bodyPr>
            <a:normAutofit/>
          </a:bodyPr>
          <a:lstStyle>
            <a:lvl1pPr marL="0" indent="0" algn="ctr">
              <a:buNone/>
              <a:defRPr sz="2400">
                <a:solidFill>
                  <a:schemeClr val="bg1"/>
                </a:solidFill>
              </a:defRPr>
            </a:lvl1pPr>
          </a:lstStyle>
          <a:p>
            <a:pPr lvl="0"/>
            <a:r>
              <a:rPr lang="en-US" dirty="0"/>
              <a:t>Click to edit Master text styles</a:t>
            </a:r>
          </a:p>
        </p:txBody>
      </p:sp>
      <p:cxnSp>
        <p:nvCxnSpPr>
          <p:cNvPr id="14" name="Straight Connector 13"/>
          <p:cNvCxnSpPr/>
          <p:nvPr userDrawn="1"/>
        </p:nvCxnSpPr>
        <p:spPr>
          <a:xfrm>
            <a:off x="0" y="2216075"/>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96819" y="3777731"/>
            <a:ext cx="92408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00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78"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71136"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S:\Insurance\Marketing\Assets\Logos\McGriff Insurance Services\McGriff Insurance Services log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619500" y="6308260"/>
            <a:ext cx="1905000" cy="4132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0" y="621792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4"/>
          </p:nvPr>
        </p:nvSpPr>
        <p:spPr>
          <a:xfrm>
            <a:off x="6671538" y="6356350"/>
            <a:ext cx="2133600" cy="365125"/>
          </a:xfrm>
          <a:prstGeom prst="rect">
            <a:avLst/>
          </a:prstGeom>
        </p:spPr>
        <p:txBody>
          <a:bodyPr vert="horz" lIns="91440" tIns="45720" rIns="91440" bIns="45720" rtlCol="0" anchor="ctr"/>
          <a:lstStyle>
            <a:lvl1pPr algn="r">
              <a:defRPr sz="1000">
                <a:solidFill>
                  <a:schemeClr val="bg1">
                    <a:lumMod val="50000"/>
                  </a:schemeClr>
                </a:solidFill>
              </a:defRPr>
            </a:lvl1pPr>
          </a:lstStyle>
          <a:p>
            <a:fld id="{63C841DF-ACE4-4BA2-91BE-B1492F0332DA}" type="slidenum">
              <a:rPr lang="en-US" smtClean="0"/>
              <a:pPr/>
              <a:t>‹#›</a:t>
            </a:fld>
            <a:endParaRPr lang="en-US" dirty="0"/>
          </a:p>
        </p:txBody>
      </p:sp>
      <p:sp>
        <p:nvSpPr>
          <p:cNvPr id="4"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spTree>
    <p:extLst>
      <p:ext uri="{BB962C8B-B14F-4D97-AF65-F5344CB8AC3E}">
        <p14:creationId xmlns:p14="http://schemas.microsoft.com/office/powerpoint/2010/main" val="2781846050"/>
      </p:ext>
    </p:extLst>
  </p:cSld>
  <p:clrMap bg1="lt1" tx1="dk1" bg2="lt2" tx2="dk2" accent1="accent1" accent2="accent2" accent3="accent3" accent4="accent4" accent5="accent5" accent6="accent6" hlink="hlink" folHlink="folHlink"/>
  <p:sldLayoutIdLst>
    <p:sldLayoutId id="2147483653" r:id="rId1"/>
    <p:sldLayoutId id="2147483660" r:id="rId2"/>
    <p:sldLayoutId id="2147483651" r:id="rId3"/>
    <p:sldLayoutId id="2147483655" r:id="rId4"/>
    <p:sldLayoutId id="2147483656" r:id="rId5"/>
    <p:sldLayoutId id="2147483657" r:id="rId6"/>
    <p:sldLayoutId id="2147483652" r:id="rId7"/>
    <p:sldLayoutId id="2147483654" r:id="rId8"/>
    <p:sldLayoutId id="2147483658" r:id="rId9"/>
    <p:sldLayoutId id="2147483659" r:id="rId10"/>
  </p:sldLayoutIdLst>
  <p:hf hdr="0" ftr="0" dt="0"/>
  <p:txStyles>
    <p:titleStyle>
      <a:lvl1pPr algn="l" defTabSz="914400" rtl="0" eaLnBrk="1" latinLnBrk="0" hangingPunct="1">
        <a:spcBef>
          <a:spcPct val="0"/>
        </a:spcBef>
        <a:buNone/>
        <a:defRPr sz="2800" kern="1200">
          <a:solidFill>
            <a:schemeClr val="accent1"/>
          </a:solidFill>
          <a:latin typeface="+mn-lt"/>
          <a:ea typeface="+mj-ea"/>
          <a:cs typeface="Times New Roman" panose="02020603050405020304" pitchFamily="18" charset="0"/>
        </a:defRPr>
      </a:lvl1pPr>
    </p:titleStyle>
    <p:bodyStyle>
      <a:lvl1pPr marL="223838" indent="-223838" algn="l" defTabSz="914400" rtl="0" eaLnBrk="1" latinLnBrk="0" hangingPunct="1">
        <a:spcBef>
          <a:spcPct val="20000"/>
        </a:spcBef>
        <a:buClr>
          <a:schemeClr val="accent1"/>
        </a:buClr>
        <a:buSzPct val="90000"/>
        <a:buFont typeface="Wingdings" panose="05000000000000000000" pitchFamily="2" charset="2"/>
        <a:buChar char="§"/>
        <a:defRPr sz="1800" kern="1200">
          <a:solidFill>
            <a:schemeClr val="accent3">
              <a:lumMod val="50000"/>
            </a:schemeClr>
          </a:solidFill>
          <a:latin typeface="+mn-lt"/>
          <a:ea typeface="+mn-ea"/>
          <a:cs typeface="+mn-cs"/>
        </a:defRPr>
      </a:lvl1pPr>
      <a:lvl2pPr marL="398463" indent="-173038" algn="l" defTabSz="914400" rtl="0" eaLnBrk="1" latinLnBrk="0" hangingPunct="1">
        <a:spcBef>
          <a:spcPct val="20000"/>
        </a:spcBef>
        <a:buClr>
          <a:schemeClr val="accent2"/>
        </a:buClr>
        <a:buFont typeface="Arial" panose="020B0604020202020204" pitchFamily="34" charset="0"/>
        <a:buChar char="›"/>
        <a:defRPr sz="1600" kern="1200">
          <a:solidFill>
            <a:schemeClr val="accent3">
              <a:lumMod val="50000"/>
            </a:schemeClr>
          </a:solidFill>
          <a:latin typeface="+mn-lt"/>
          <a:ea typeface="+mn-ea"/>
          <a:cs typeface="+mn-cs"/>
        </a:defRPr>
      </a:lvl2pPr>
      <a:lvl3pPr marL="573088" indent="-174625" algn="l" defTabSz="914400" rtl="0" eaLnBrk="1" latinLnBrk="0" hangingPunct="1">
        <a:spcBef>
          <a:spcPct val="20000"/>
        </a:spcBef>
        <a:buFont typeface="Arial" panose="020B0604020202020204" pitchFamily="34" charset="0"/>
        <a:buChar char="•"/>
        <a:defRPr sz="1400" kern="1200">
          <a:solidFill>
            <a:schemeClr val="accent3">
              <a:lumMod val="50000"/>
            </a:schemeClr>
          </a:solidFill>
          <a:latin typeface="+mn-lt"/>
          <a:ea typeface="+mn-ea"/>
          <a:cs typeface="+mn-cs"/>
        </a:defRPr>
      </a:lvl3pPr>
      <a:lvl4pPr marL="739775" indent="-169863" algn="l" defTabSz="914400" rtl="0" eaLnBrk="1" latinLnBrk="0" hangingPunct="1">
        <a:spcBef>
          <a:spcPct val="20000"/>
        </a:spcBef>
        <a:buFont typeface="Arial" panose="020B0604020202020204" pitchFamily="34" charset="0"/>
        <a:buChar char="-"/>
        <a:defRPr sz="1200" kern="1200">
          <a:solidFill>
            <a:schemeClr val="accent3">
              <a:lumMod val="50000"/>
            </a:schemeClr>
          </a:solidFill>
          <a:latin typeface="+mn-lt"/>
          <a:ea typeface="+mn-ea"/>
          <a:cs typeface="+mn-cs"/>
        </a:defRPr>
      </a:lvl4pPr>
      <a:lvl5pPr marL="917575" indent="-174625" algn="l" defTabSz="914400" rtl="0" eaLnBrk="1" latinLnBrk="0" hangingPunct="1">
        <a:spcBef>
          <a:spcPct val="20000"/>
        </a:spcBef>
        <a:buSzPct val="90000"/>
        <a:buFont typeface="Arial" panose="020B0604020202020204" pitchFamily="34" charset="0"/>
        <a:buChar char="»"/>
        <a:defRPr sz="12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rainshark.com/bbandt/COTOE2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image" Target="../media/image39.jpeg"/><Relationship Id="rId5" Type="http://schemas.openxmlformats.org/officeDocument/2006/relationships/oleObject" Target="../embeddings/oleObject1.bin"/><Relationship Id="rId10" Type="http://schemas.openxmlformats.org/officeDocument/2006/relationships/image" Target="../media/image38.wmf"/><Relationship Id="rId4" Type="http://schemas.openxmlformats.org/officeDocument/2006/relationships/image" Target="../media/image33.png"/><Relationship Id="rId9"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dppo.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uhss.welcometouhc.com/find-a-doctor" TargetMode="External"/><Relationship Id="rId7" Type="http://schemas.openxmlformats.org/officeDocument/2006/relationships/hyperlink" Target="http://www.cerpassrx.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uthealtheasttexas.com/locations/extended-hour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5785"/>
            <a:ext cx="9144000" cy="731518"/>
          </a:xfrm>
        </p:spPr>
        <p:txBody>
          <a:bodyPr/>
          <a:lstStyle/>
          <a:p>
            <a:r>
              <a:rPr lang="en-US" dirty="0" smtClean="0"/>
              <a:t>2022 </a:t>
            </a:r>
            <a:r>
              <a:rPr lang="en-US" dirty="0"/>
              <a:t>Annual Open Enrollment </a:t>
            </a:r>
          </a:p>
        </p:txBody>
      </p:sp>
      <p:sp>
        <p:nvSpPr>
          <p:cNvPr id="3" name="Text Placeholder 2"/>
          <p:cNvSpPr>
            <a:spLocks noGrp="1"/>
          </p:cNvSpPr>
          <p:nvPr>
            <p:ph type="body" sz="quarter" idx="11"/>
          </p:nvPr>
        </p:nvSpPr>
        <p:spPr>
          <a:xfrm>
            <a:off x="0" y="4691495"/>
            <a:ext cx="9144000" cy="863320"/>
          </a:xfrm>
        </p:spPr>
        <p:txBody>
          <a:bodyPr>
            <a:noAutofit/>
          </a:bodyPr>
          <a:lstStyle/>
          <a:p>
            <a:r>
              <a:rPr lang="en-US" sz="2000" dirty="0">
                <a:solidFill>
                  <a:schemeClr val="bg1"/>
                </a:solidFill>
              </a:rPr>
              <a:t>For</a:t>
            </a:r>
          </a:p>
          <a:p>
            <a:endParaRPr lang="en-US" sz="2000" dirty="0"/>
          </a:p>
        </p:txBody>
      </p:sp>
      <p:sp>
        <p:nvSpPr>
          <p:cNvPr id="6" name="Title 1"/>
          <p:cNvSpPr txBox="1">
            <a:spLocks/>
          </p:cNvSpPr>
          <p:nvPr/>
        </p:nvSpPr>
        <p:spPr>
          <a:xfrm>
            <a:off x="0" y="5533346"/>
            <a:ext cx="9144000" cy="73151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2800" kern="1200">
                <a:solidFill>
                  <a:schemeClr val="bg1"/>
                </a:solidFill>
                <a:latin typeface="+mn-lt"/>
                <a:ea typeface="+mj-ea"/>
                <a:cs typeface="Times New Roman" panose="02020603050405020304" pitchFamily="18" charset="0"/>
              </a:defRPr>
            </a:lvl1pPr>
          </a:lstStyle>
          <a:p>
            <a:r>
              <a:rPr lang="en-US" dirty="0"/>
              <a:t>City of Tyler </a:t>
            </a:r>
            <a:endParaRPr lang="en-US" dirty="0" smtClean="0"/>
          </a:p>
          <a:p>
            <a:r>
              <a:rPr lang="en-US" b="1" u="sng" dirty="0">
                <a:hlinkClick r:id="rId3"/>
              </a:rPr>
              <a:t>https://www.brainshark.com/bbandt/COTOE22</a:t>
            </a:r>
            <a:endParaRPr lang="en-US" b="1" dirty="0"/>
          </a:p>
        </p:txBody>
      </p:sp>
    </p:spTree>
    <p:extLst>
      <p:ext uri="{BB962C8B-B14F-4D97-AF65-F5344CB8AC3E}">
        <p14:creationId xmlns:p14="http://schemas.microsoft.com/office/powerpoint/2010/main" val="3288823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Medical Benefits</a:t>
            </a:r>
          </a:p>
        </p:txBody>
      </p:sp>
      <p:sp>
        <p:nvSpPr>
          <p:cNvPr id="3" name="Slide Number Placeholder 2"/>
          <p:cNvSpPr>
            <a:spLocks noGrp="1"/>
          </p:cNvSpPr>
          <p:nvPr>
            <p:ph type="sldNum" sz="quarter" idx="10"/>
          </p:nvPr>
        </p:nvSpPr>
        <p:spPr/>
        <p:txBody>
          <a:bodyPr/>
          <a:lstStyle/>
          <a:p>
            <a:fld id="{62E34B0B-B274-4B6D-9959-25F4AB49A41C}" type="slidenum">
              <a:rPr lang="en-US" smtClean="0"/>
              <a:pPr/>
              <a:t>10</a:t>
            </a:fld>
            <a:endParaRPr lang="en-US" dirty="0"/>
          </a:p>
        </p:txBody>
      </p:sp>
      <p:sp>
        <p:nvSpPr>
          <p:cNvPr id="6" name="Control 1"/>
          <p:cNvSpPr>
            <a:spLocks noChangeArrowheads="1" noChangeShapeType="1"/>
          </p:cNvSpPr>
          <p:nvPr/>
        </p:nvSpPr>
        <p:spPr bwMode="auto">
          <a:xfrm>
            <a:off x="3197225" y="1828800"/>
            <a:ext cx="7200900" cy="91805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7" name="Control 1"/>
          <p:cNvSpPr>
            <a:spLocks noChangeArrowheads="1" noChangeShapeType="1"/>
          </p:cNvSpPr>
          <p:nvPr/>
        </p:nvSpPr>
        <p:spPr bwMode="auto">
          <a:xfrm>
            <a:off x="1601063" y="6280976"/>
            <a:ext cx="7204075" cy="30241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830761" y="1162701"/>
            <a:ext cx="7759217" cy="3325379"/>
          </a:xfrm>
          <a:prstGeom prst="rect">
            <a:avLst/>
          </a:prstGeom>
        </p:spPr>
      </p:pic>
      <p:pic>
        <p:nvPicPr>
          <p:cNvPr id="9" name="Picture 8"/>
          <p:cNvPicPr>
            <a:picLocks noChangeAspect="1"/>
          </p:cNvPicPr>
          <p:nvPr/>
        </p:nvPicPr>
        <p:blipFill rotWithShape="1">
          <a:blip r:embed="rId4"/>
          <a:srcRect b="19489"/>
          <a:stretch/>
        </p:blipFill>
        <p:spPr>
          <a:xfrm>
            <a:off x="942577" y="4523673"/>
            <a:ext cx="7535584" cy="1721710"/>
          </a:xfrm>
          <a:prstGeom prst="rect">
            <a:avLst/>
          </a:prstGeom>
        </p:spPr>
      </p:pic>
      <p:sp>
        <p:nvSpPr>
          <p:cNvPr id="10" name="TextBox 9"/>
          <p:cNvSpPr txBox="1"/>
          <p:nvPr/>
        </p:nvSpPr>
        <p:spPr>
          <a:xfrm>
            <a:off x="1886382" y="6618568"/>
            <a:ext cx="6096000" cy="276999"/>
          </a:xfrm>
          <a:prstGeom prst="rect">
            <a:avLst/>
          </a:prstGeom>
          <a:noFill/>
        </p:spPr>
        <p:txBody>
          <a:bodyPr wrap="square" rtlCol="0">
            <a:spAutoFit/>
          </a:bodyPr>
          <a:lstStyle/>
          <a:p>
            <a:r>
              <a:rPr lang="en-US" sz="1200" dirty="0"/>
              <a:t>This is an abbreviated list of services, see the carrier plan documents for full plan details.</a:t>
            </a:r>
          </a:p>
        </p:txBody>
      </p:sp>
    </p:spTree>
    <p:extLst>
      <p:ext uri="{BB962C8B-B14F-4D97-AF65-F5344CB8AC3E}">
        <p14:creationId xmlns:p14="http://schemas.microsoft.com/office/powerpoint/2010/main" val="79709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Medical </a:t>
            </a:r>
            <a:r>
              <a:rPr lang="en-US" dirty="0" smtClean="0"/>
              <a:t>Premiums </a:t>
            </a:r>
            <a:endParaRPr lang="en-US" dirty="0"/>
          </a:p>
        </p:txBody>
      </p:sp>
      <p:sp>
        <p:nvSpPr>
          <p:cNvPr id="3" name="Slide Number Placeholder 2"/>
          <p:cNvSpPr>
            <a:spLocks noGrp="1"/>
          </p:cNvSpPr>
          <p:nvPr>
            <p:ph type="sldNum" sz="quarter" idx="10"/>
          </p:nvPr>
        </p:nvSpPr>
        <p:spPr/>
        <p:txBody>
          <a:bodyPr/>
          <a:lstStyle/>
          <a:p>
            <a:fld id="{62E34B0B-B274-4B6D-9959-25F4AB49A41C}" type="slidenum">
              <a:rPr lang="en-US" smtClean="0"/>
              <a:pPr/>
              <a:t>11</a:t>
            </a:fld>
            <a:endParaRPr lang="en-US" dirty="0"/>
          </a:p>
        </p:txBody>
      </p:sp>
      <p:sp>
        <p:nvSpPr>
          <p:cNvPr id="6" name="Control 1"/>
          <p:cNvSpPr>
            <a:spLocks noChangeArrowheads="1" noChangeShapeType="1"/>
          </p:cNvSpPr>
          <p:nvPr/>
        </p:nvSpPr>
        <p:spPr bwMode="auto">
          <a:xfrm>
            <a:off x="3197225" y="1828800"/>
            <a:ext cx="7200900" cy="91805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7" name="Control 1"/>
          <p:cNvSpPr>
            <a:spLocks noChangeArrowheads="1" noChangeShapeType="1"/>
          </p:cNvSpPr>
          <p:nvPr/>
        </p:nvSpPr>
        <p:spPr bwMode="auto">
          <a:xfrm>
            <a:off x="1601063" y="6280976"/>
            <a:ext cx="7204075" cy="30241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32282713"/>
              </p:ext>
            </p:extLst>
          </p:nvPr>
        </p:nvGraphicFramePr>
        <p:xfrm>
          <a:off x="987261" y="1417638"/>
          <a:ext cx="6978778" cy="2596960"/>
        </p:xfrm>
        <a:graphic>
          <a:graphicData uri="http://schemas.openxmlformats.org/drawingml/2006/table">
            <a:tbl>
              <a:tblPr/>
              <a:tblGrid>
                <a:gridCol w="1653700">
                  <a:extLst>
                    <a:ext uri="{9D8B030D-6E8A-4147-A177-3AD203B41FA5}">
                      <a16:colId xmlns:a16="http://schemas.microsoft.com/office/drawing/2014/main" val="3155740894"/>
                    </a:ext>
                  </a:extLst>
                </a:gridCol>
                <a:gridCol w="1385580">
                  <a:extLst>
                    <a:ext uri="{9D8B030D-6E8A-4147-A177-3AD203B41FA5}">
                      <a16:colId xmlns:a16="http://schemas.microsoft.com/office/drawing/2014/main" val="3156609890"/>
                    </a:ext>
                  </a:extLst>
                </a:gridCol>
                <a:gridCol w="1313166">
                  <a:extLst>
                    <a:ext uri="{9D8B030D-6E8A-4147-A177-3AD203B41FA5}">
                      <a16:colId xmlns:a16="http://schemas.microsoft.com/office/drawing/2014/main" val="962147085"/>
                    </a:ext>
                  </a:extLst>
                </a:gridCol>
                <a:gridCol w="1313166">
                  <a:extLst>
                    <a:ext uri="{9D8B030D-6E8A-4147-A177-3AD203B41FA5}">
                      <a16:colId xmlns:a16="http://schemas.microsoft.com/office/drawing/2014/main" val="486013785"/>
                    </a:ext>
                  </a:extLst>
                </a:gridCol>
                <a:gridCol w="1313166">
                  <a:extLst>
                    <a:ext uri="{9D8B030D-6E8A-4147-A177-3AD203B41FA5}">
                      <a16:colId xmlns:a16="http://schemas.microsoft.com/office/drawing/2014/main" val="1463029958"/>
                    </a:ext>
                  </a:extLst>
                </a:gridCol>
              </a:tblGrid>
              <a:tr h="277647">
                <a:tc>
                  <a:txBody>
                    <a:bodyPr/>
                    <a:lstStyle/>
                    <a:p>
                      <a:pPr marR="0" indent="0" algn="ctr" rtl="0">
                        <a:lnSpc>
                          <a:spcPct val="119000"/>
                        </a:lnSpc>
                        <a:spcBef>
                          <a:spcPts val="0"/>
                        </a:spcBef>
                        <a:spcAft>
                          <a:spcPts val="600"/>
                        </a:spcAft>
                      </a:pPr>
                      <a:r>
                        <a:rPr lang="en-US" sz="1400" b="1" kern="1400" cap="all">
                          <a:ln>
                            <a:noFill/>
                          </a:ln>
                          <a:solidFill>
                            <a:srgbClr val="808080"/>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gridSpan="4">
                  <a:txBody>
                    <a:bodyPr/>
                    <a:lstStyle/>
                    <a:p>
                      <a:pPr marR="0" indent="0" algn="ctr" rtl="0">
                        <a:lnSpc>
                          <a:spcPct val="119000"/>
                        </a:lnSpc>
                        <a:spcBef>
                          <a:spcPts val="0"/>
                        </a:spcBef>
                        <a:spcAft>
                          <a:spcPts val="600"/>
                        </a:spcAft>
                      </a:pPr>
                      <a:r>
                        <a:rPr lang="en-US" sz="1400" b="1" kern="1400" cap="all">
                          <a:ln>
                            <a:noFill/>
                          </a:ln>
                          <a:solidFill>
                            <a:srgbClr val="808080"/>
                          </a:solidFill>
                          <a:effectLst/>
                          <a:latin typeface="Segoe UI" panose="020B0502040204020203" pitchFamily="34" charset="0"/>
                        </a:rPr>
                        <a:t>MedicaL plans</a:t>
                      </a:r>
                      <a:endParaRPr lang="en-US" sz="1000" kern="1400">
                        <a:ln>
                          <a:noFill/>
                        </a:ln>
                        <a:solidFill>
                          <a:srgbClr val="000000"/>
                        </a:solidFill>
                        <a:effectLst/>
                        <a:latin typeface="Calibri" panose="020F0502020204030204" pitchFamily="34" charset="0"/>
                      </a:endParaRPr>
                    </a:p>
                  </a:txBody>
                  <a:tcPr marL="36576" marR="36576" marT="36576" marB="36576"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546124"/>
                  </a:ext>
                </a:extLst>
              </a:tr>
              <a:tr h="274206">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gridSpan="2">
                  <a:txBody>
                    <a:bodyPr/>
                    <a:lstStyle/>
                    <a:p>
                      <a:pPr marR="0" indent="0" algn="ctr" rtl="0">
                        <a:lnSpc>
                          <a:spcPct val="84000"/>
                        </a:lnSpc>
                        <a:spcBef>
                          <a:spcPts val="0"/>
                        </a:spcBef>
                        <a:spcAft>
                          <a:spcPts val="600"/>
                        </a:spcAft>
                      </a:pPr>
                      <a:r>
                        <a:rPr lang="en-US" sz="1000" b="1" kern="1400">
                          <a:ln>
                            <a:noFill/>
                          </a:ln>
                          <a:solidFill>
                            <a:srgbClr val="FFFFFF"/>
                          </a:solidFill>
                          <a:effectLst/>
                          <a:latin typeface="Segoe UI" panose="020B0502040204020203" pitchFamily="34" charset="0"/>
                        </a:rPr>
                        <a:t>Azalea Plan</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tc hMerge="1">
                  <a:txBody>
                    <a:bodyPr/>
                    <a:lstStyle/>
                    <a:p>
                      <a:endParaRPr lang="en-US"/>
                    </a:p>
                  </a:txBody>
                  <a:tcPr/>
                </a:tc>
                <a:tc gridSpan="2">
                  <a:txBody>
                    <a:bodyPr/>
                    <a:lstStyle/>
                    <a:p>
                      <a:pPr marR="0" indent="0" algn="ctr" rtl="0">
                        <a:lnSpc>
                          <a:spcPct val="84000"/>
                        </a:lnSpc>
                        <a:spcBef>
                          <a:spcPts val="0"/>
                        </a:spcBef>
                        <a:spcAft>
                          <a:spcPts val="600"/>
                        </a:spcAft>
                      </a:pPr>
                      <a:r>
                        <a:rPr lang="en-US" sz="1000" b="1" kern="1400">
                          <a:ln>
                            <a:noFill/>
                          </a:ln>
                          <a:solidFill>
                            <a:srgbClr val="FFFFFF"/>
                          </a:solidFill>
                          <a:effectLst/>
                          <a:latin typeface="Segoe UI" panose="020B0502040204020203" pitchFamily="34" charset="0"/>
                        </a:rPr>
                        <a:t>Rose Plan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98FC3"/>
                    </a:solidFill>
                  </a:tcPr>
                </a:tc>
                <a:tc hMerge="1">
                  <a:txBody>
                    <a:bodyPr/>
                    <a:lstStyle/>
                    <a:p>
                      <a:endParaRPr lang="en-US"/>
                    </a:p>
                  </a:txBody>
                  <a:tcPr/>
                </a:tc>
                <a:extLst>
                  <a:ext uri="{0D108BD9-81ED-4DB2-BD59-A6C34878D82A}">
                    <a16:rowId xmlns:a16="http://schemas.microsoft.com/office/drawing/2014/main" val="1841271416"/>
                  </a:ext>
                </a:extLst>
              </a:tr>
              <a:tr h="551650">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Per Pay Period </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Monthly 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Per Pay Period</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98FC3"/>
                    </a:solidFill>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Monthly 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98FC3"/>
                    </a:solidFill>
                  </a:tcPr>
                </a:tc>
                <a:extLst>
                  <a:ext uri="{0D108BD9-81ED-4DB2-BD59-A6C34878D82A}">
                    <a16:rowId xmlns:a16="http://schemas.microsoft.com/office/drawing/2014/main" val="2226183365"/>
                  </a:ext>
                </a:extLst>
              </a:tr>
              <a:tr h="242875">
                <a:tc gridSpan="5">
                  <a:txBody>
                    <a:bodyPr/>
                    <a:lstStyle/>
                    <a:p>
                      <a:pPr marR="0" indent="0" algn="l" rtl="0">
                        <a:lnSpc>
                          <a:spcPct val="84000"/>
                        </a:lnSpc>
                        <a:spcBef>
                          <a:spcPts val="0"/>
                        </a:spcBef>
                        <a:spcAft>
                          <a:spcPts val="600"/>
                        </a:spcAft>
                      </a:pPr>
                      <a:r>
                        <a:rPr lang="en-US" sz="900" b="1" kern="1400" cap="all">
                          <a:ln>
                            <a:noFill/>
                          </a:ln>
                          <a:solidFill>
                            <a:srgbClr val="FFFFFF"/>
                          </a:solidFill>
                          <a:effectLst/>
                          <a:latin typeface="Segoe UI" panose="020B0502040204020203" pitchFamily="34" charset="0"/>
                        </a:rPr>
                        <a:t>Contributions</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B515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408820"/>
                  </a:ext>
                </a:extLst>
              </a:tr>
              <a:tr h="204953">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Only</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$25.00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$50.00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$53.57</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$107.13</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74997546"/>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+Spouse</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$122.86</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$245.71</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$178.62</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$357.23</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7112859"/>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Child(ren)</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$108.57</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$217.14</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$138.79</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$277.58</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989425907"/>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Child(ren) (4+)</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$112.50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$225.00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$155.68</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$311.35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124756793"/>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Family</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$170.00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$339.99</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$242.03</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marR="100203" indent="0" algn="ctr" rtl="0">
                        <a:lnSpc>
                          <a:spcPct val="119000"/>
                        </a:lnSpc>
                        <a:spcBef>
                          <a:spcPts val="0"/>
                        </a:spcBef>
                        <a:spcAft>
                          <a:spcPts val="600"/>
                        </a:spcAft>
                      </a:pPr>
                      <a:r>
                        <a:rPr lang="en-US" sz="900" b="1" kern="1400" dirty="0">
                          <a:ln>
                            <a:noFill/>
                          </a:ln>
                          <a:solidFill>
                            <a:srgbClr val="595959"/>
                          </a:solidFill>
                          <a:effectLst/>
                          <a:latin typeface="Segoe UI" panose="020B0502040204020203" pitchFamily="34" charset="0"/>
                        </a:rPr>
                        <a:t>$484.05</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97771946"/>
                  </a:ext>
                </a:extLst>
              </a:tr>
            </a:tbl>
          </a:graphicData>
        </a:graphic>
      </p:graphicFrame>
      <p:sp>
        <p:nvSpPr>
          <p:cNvPr id="5" name="Control 1"/>
          <p:cNvSpPr>
            <a:spLocks noChangeArrowheads="1" noChangeShapeType="1"/>
          </p:cNvSpPr>
          <p:nvPr/>
        </p:nvSpPr>
        <p:spPr bwMode="auto">
          <a:xfrm>
            <a:off x="1273075" y="2308925"/>
            <a:ext cx="6978650" cy="24384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407" y="4570285"/>
            <a:ext cx="2113386" cy="58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53489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Telemedicine </a:t>
            </a:r>
          </a:p>
        </p:txBody>
      </p:sp>
      <p:sp>
        <p:nvSpPr>
          <p:cNvPr id="3" name="Slide Number Placeholder 2"/>
          <p:cNvSpPr>
            <a:spLocks noGrp="1"/>
          </p:cNvSpPr>
          <p:nvPr>
            <p:ph type="sldNum" sz="quarter" idx="10"/>
          </p:nvPr>
        </p:nvSpPr>
        <p:spPr/>
        <p:txBody>
          <a:bodyPr/>
          <a:lstStyle/>
          <a:p>
            <a:fld id="{62E34B0B-B274-4B6D-9959-25F4AB49A41C}" type="slidenum">
              <a:rPr lang="en-US" smtClean="0"/>
              <a:pPr/>
              <a:t>12</a:t>
            </a:fld>
            <a:endParaRPr lang="en-US" dirty="0"/>
          </a:p>
        </p:txBody>
      </p:sp>
      <p:sp>
        <p:nvSpPr>
          <p:cNvPr id="4" name="Text Placeholder 3"/>
          <p:cNvSpPr>
            <a:spLocks noGrp="1"/>
          </p:cNvSpPr>
          <p:nvPr>
            <p:ph type="body" sz="quarter" idx="11"/>
          </p:nvPr>
        </p:nvSpPr>
        <p:spPr>
          <a:xfrm>
            <a:off x="360379" y="1039984"/>
            <a:ext cx="3957098" cy="5316366"/>
          </a:xfrm>
        </p:spPr>
        <p:txBody>
          <a:bodyPr>
            <a:normAutofit/>
          </a:bodyPr>
          <a:lstStyle/>
          <a:p>
            <a:r>
              <a:rPr lang="en-US" dirty="0"/>
              <a:t>Your Telemedicine Benefits</a:t>
            </a:r>
          </a:p>
          <a:p>
            <a:pPr lvl="1"/>
            <a:r>
              <a:rPr lang="en-US" dirty="0"/>
              <a:t>Available for employees enrolled in the medical plan and all members of the household, regardless if enrolled in plan</a:t>
            </a:r>
          </a:p>
          <a:p>
            <a:pPr lvl="1"/>
            <a:r>
              <a:rPr lang="en-US" dirty="0"/>
              <a:t>$0 copay </a:t>
            </a:r>
          </a:p>
          <a:p>
            <a:pPr lvl="1"/>
            <a:r>
              <a:rPr lang="en-US" dirty="0"/>
              <a:t>24/7 access to an experienced, board-certified, state-licensed doctor</a:t>
            </a:r>
          </a:p>
          <a:p>
            <a:pPr lvl="1"/>
            <a:r>
              <a:rPr lang="en-US" dirty="0"/>
              <a:t>Access via online video, mobile app, or telephone</a:t>
            </a:r>
          </a:p>
          <a:p>
            <a:pPr lvl="1"/>
            <a:r>
              <a:rPr lang="en-US" dirty="0" err="1"/>
              <a:t>Teladoc</a:t>
            </a:r>
            <a:r>
              <a:rPr lang="en-US" dirty="0"/>
              <a:t> doctors can treat a variety of health conditions, including: </a:t>
            </a:r>
          </a:p>
          <a:p>
            <a:pPr lvl="2"/>
            <a:r>
              <a:rPr lang="en-US" dirty="0"/>
              <a:t>Cold and flu symptoms</a:t>
            </a:r>
          </a:p>
          <a:p>
            <a:pPr lvl="2"/>
            <a:r>
              <a:rPr lang="en-US" dirty="0"/>
              <a:t>Allergies</a:t>
            </a:r>
          </a:p>
          <a:p>
            <a:pPr lvl="2"/>
            <a:r>
              <a:rPr lang="en-US" dirty="0"/>
              <a:t>Bronchitis</a:t>
            </a:r>
          </a:p>
          <a:p>
            <a:pPr lvl="2"/>
            <a:r>
              <a:rPr lang="en-US" dirty="0"/>
              <a:t>Skin problems</a:t>
            </a:r>
          </a:p>
          <a:p>
            <a:pPr lvl="2"/>
            <a:r>
              <a:rPr lang="en-US" dirty="0"/>
              <a:t>Respiratory infections</a:t>
            </a:r>
          </a:p>
          <a:p>
            <a:pPr lvl="2"/>
            <a:r>
              <a:rPr lang="en-US" dirty="0"/>
              <a:t>Sore throat</a:t>
            </a:r>
          </a:p>
          <a:p>
            <a:pPr lvl="2"/>
            <a:r>
              <a:rPr lang="en-US" dirty="0"/>
              <a:t>Sinus problems</a:t>
            </a:r>
          </a:p>
          <a:p>
            <a:pPr lvl="2"/>
            <a:r>
              <a:rPr lang="en-US" dirty="0"/>
              <a:t>And more!</a:t>
            </a:r>
          </a:p>
          <a:p>
            <a:pPr marL="225425" lvl="1" indent="0">
              <a:buNone/>
            </a:pPr>
            <a:endParaRPr lang="en-US" dirty="0"/>
          </a:p>
        </p:txBody>
      </p:sp>
      <p:sp>
        <p:nvSpPr>
          <p:cNvPr id="7" name="Rectangle 6"/>
          <p:cNvSpPr/>
          <p:nvPr/>
        </p:nvSpPr>
        <p:spPr>
          <a:xfrm>
            <a:off x="4422346" y="1286508"/>
            <a:ext cx="4741682" cy="1454950"/>
          </a:xfrm>
          <a:prstGeom prst="rect">
            <a:avLst/>
          </a:prstGeom>
        </p:spPr>
        <p:txBody>
          <a:bodyPr wrap="square">
            <a:spAutoFit/>
          </a:bodyPr>
          <a:lstStyle/>
          <a:p>
            <a:pPr algn="ctr">
              <a:lnSpc>
                <a:spcPct val="119000"/>
              </a:lnSpc>
              <a:spcAft>
                <a:spcPts val="600"/>
              </a:spcAft>
            </a:pPr>
            <a:r>
              <a:rPr lang="en-US" b="1" kern="1400" dirty="0">
                <a:solidFill>
                  <a:srgbClr val="13466A"/>
                </a:solidFill>
              </a:rPr>
              <a:t>Register your account or schedule a virtual visit!</a:t>
            </a:r>
            <a:endParaRPr lang="en-US" kern="1400" dirty="0">
              <a:solidFill>
                <a:srgbClr val="000000"/>
              </a:solidFill>
            </a:endParaRPr>
          </a:p>
          <a:p>
            <a:pPr marL="228600" indent="-228600">
              <a:lnSpc>
                <a:spcPct val="119000"/>
              </a:lnSpc>
              <a:spcAft>
                <a:spcPts val="600"/>
              </a:spcAft>
            </a:pPr>
            <a:r>
              <a:rPr lang="en-US" sz="1600" kern="1400" dirty="0">
                <a:solidFill>
                  <a:srgbClr val="14466A"/>
                </a:solidFill>
              </a:rPr>
              <a:t>·</a:t>
            </a:r>
            <a:r>
              <a:rPr lang="en-US" sz="1100" kern="1400" dirty="0">
                <a:solidFill>
                  <a:srgbClr val="000000"/>
                </a:solidFill>
              </a:rPr>
              <a:t> </a:t>
            </a:r>
            <a:r>
              <a:rPr lang="en-US" sz="1600" kern="1400" dirty="0">
                <a:solidFill>
                  <a:srgbClr val="14466A"/>
                </a:solidFill>
              </a:rPr>
              <a:t>Go to Teladoc.com or call 1.800.835.2362 to register. </a:t>
            </a:r>
            <a:endParaRPr lang="en-US" sz="1600" kern="1400" dirty="0">
              <a:solidFill>
                <a:srgbClr val="000000"/>
              </a:solidFill>
            </a:endParaRPr>
          </a:p>
          <a:p>
            <a:pPr marL="228600" indent="-228600">
              <a:lnSpc>
                <a:spcPct val="119000"/>
              </a:lnSpc>
              <a:spcAft>
                <a:spcPts val="600"/>
              </a:spcAft>
            </a:pPr>
            <a:r>
              <a:rPr lang="en-US" sz="1600" kern="1400" dirty="0">
                <a:solidFill>
                  <a:srgbClr val="14466A"/>
                </a:solidFill>
              </a:rPr>
              <a:t>·</a:t>
            </a:r>
            <a:r>
              <a:rPr lang="en-US" sz="1600" kern="1400" dirty="0">
                <a:solidFill>
                  <a:srgbClr val="000000"/>
                </a:solidFill>
              </a:rPr>
              <a:t> </a:t>
            </a:r>
            <a:r>
              <a:rPr lang="en-US" sz="1600" kern="1400" dirty="0">
                <a:solidFill>
                  <a:srgbClr val="14466A"/>
                </a:solidFill>
              </a:rPr>
              <a:t>Download the </a:t>
            </a:r>
            <a:r>
              <a:rPr lang="en-US" sz="1600" kern="1400" dirty="0" err="1">
                <a:solidFill>
                  <a:srgbClr val="14466A"/>
                </a:solidFill>
              </a:rPr>
              <a:t>Teladoc</a:t>
            </a:r>
            <a:r>
              <a:rPr lang="en-US" sz="1600" kern="1400" dirty="0">
                <a:solidFill>
                  <a:srgbClr val="14466A"/>
                </a:solidFill>
              </a:rPr>
              <a:t> app from Apple’s App Store or Google Play</a:t>
            </a:r>
            <a:r>
              <a:rPr lang="en-US" sz="1100" kern="1400" dirty="0">
                <a:solidFill>
                  <a:srgbClr val="000000"/>
                </a:solidFill>
              </a:rPr>
              <a:t> </a:t>
            </a:r>
            <a:endParaRPr lang="en-US" sz="1100" kern="1400" dirty="0">
              <a:ln>
                <a:noFill/>
              </a:ln>
              <a:solidFill>
                <a:srgbClr val="000000"/>
              </a:solidFill>
              <a:effectLst/>
            </a:endParaRPr>
          </a:p>
        </p:txBody>
      </p:sp>
      <p:pic>
        <p:nvPicPr>
          <p:cNvPr id="10" name="Picture 9"/>
          <p:cNvPicPr>
            <a:picLocks noChangeAspect="1"/>
          </p:cNvPicPr>
          <p:nvPr/>
        </p:nvPicPr>
        <p:blipFill rotWithShape="1">
          <a:blip r:embed="rId3"/>
          <a:srcRect t="14704" b="16812"/>
          <a:stretch/>
        </p:blipFill>
        <p:spPr>
          <a:xfrm>
            <a:off x="4888817" y="122884"/>
            <a:ext cx="3808741" cy="876693"/>
          </a:xfrm>
          <a:prstGeom prst="rect">
            <a:avLst/>
          </a:prstGeom>
        </p:spPr>
      </p:pic>
      <p:pic>
        <p:nvPicPr>
          <p:cNvPr id="5" name="Picture 4"/>
          <p:cNvPicPr>
            <a:picLocks noChangeAspect="1"/>
          </p:cNvPicPr>
          <p:nvPr/>
        </p:nvPicPr>
        <p:blipFill>
          <a:blip r:embed="rId4"/>
          <a:stretch>
            <a:fillRect/>
          </a:stretch>
        </p:blipFill>
        <p:spPr>
          <a:xfrm>
            <a:off x="5274687" y="3028389"/>
            <a:ext cx="3036999" cy="2435797"/>
          </a:xfrm>
          <a:prstGeom prst="rect">
            <a:avLst/>
          </a:prstGeom>
        </p:spPr>
      </p:pic>
    </p:spTree>
    <p:extLst>
      <p:ext uri="{BB962C8B-B14F-4D97-AF65-F5344CB8AC3E}">
        <p14:creationId xmlns:p14="http://schemas.microsoft.com/office/powerpoint/2010/main" val="132642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Spending Account </a:t>
            </a:r>
          </a:p>
        </p:txBody>
      </p:sp>
      <p:sp>
        <p:nvSpPr>
          <p:cNvPr id="3" name="Slide Number Placeholder 2"/>
          <p:cNvSpPr>
            <a:spLocks noGrp="1"/>
          </p:cNvSpPr>
          <p:nvPr>
            <p:ph type="sldNum" sz="quarter" idx="10"/>
          </p:nvPr>
        </p:nvSpPr>
        <p:spPr/>
        <p:txBody>
          <a:bodyPr/>
          <a:lstStyle/>
          <a:p>
            <a:fld id="{63C841DF-ACE4-4BA2-91BE-B1492F0332DA}" type="slidenum">
              <a:rPr lang="en-US" smtClean="0"/>
              <a:pPr/>
              <a:t>13</a:t>
            </a:fld>
            <a:endParaRPr lang="en-US" dirty="0"/>
          </a:p>
        </p:txBody>
      </p:sp>
      <p:sp>
        <p:nvSpPr>
          <p:cNvPr id="4" name="Text Placeholder 3"/>
          <p:cNvSpPr>
            <a:spLocks noGrp="1"/>
          </p:cNvSpPr>
          <p:nvPr>
            <p:ph type="body" sz="quarter" idx="11"/>
          </p:nvPr>
        </p:nvSpPr>
        <p:spPr/>
        <p:txBody>
          <a:bodyPr>
            <a:normAutofit lnSpcReduction="10000"/>
          </a:bodyPr>
          <a:lstStyle/>
          <a:p>
            <a:r>
              <a:rPr lang="en-US" dirty="0"/>
              <a:t>Medical Reimbursement and Dependent Care</a:t>
            </a:r>
          </a:p>
        </p:txBody>
      </p:sp>
    </p:spTree>
    <p:extLst>
      <p:ext uri="{BB962C8B-B14F-4D97-AF65-F5344CB8AC3E}">
        <p14:creationId xmlns:p14="http://schemas.microsoft.com/office/powerpoint/2010/main" val="313260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Spending Account (FSA)</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14</a:t>
            </a:fld>
            <a:endParaRPr lang="en-US" dirty="0"/>
          </a:p>
        </p:txBody>
      </p:sp>
      <p:sp>
        <p:nvSpPr>
          <p:cNvPr id="5" name="Text Placeholder 4"/>
          <p:cNvSpPr>
            <a:spLocks noGrp="1"/>
          </p:cNvSpPr>
          <p:nvPr>
            <p:ph type="body" sz="quarter" idx="11"/>
          </p:nvPr>
        </p:nvSpPr>
        <p:spPr>
          <a:xfrm>
            <a:off x="543438" y="1361196"/>
            <a:ext cx="8229600" cy="4744556"/>
          </a:xfrm>
        </p:spPr>
        <p:txBody>
          <a:bodyPr/>
          <a:lstStyle/>
          <a:p>
            <a:r>
              <a:rPr lang="en-US" dirty="0"/>
              <a:t>Medical FSA</a:t>
            </a:r>
          </a:p>
          <a:p>
            <a:pPr lvl="1"/>
            <a:r>
              <a:rPr lang="en-US" dirty="0"/>
              <a:t>$2,750 max contribution </a:t>
            </a:r>
          </a:p>
          <a:p>
            <a:pPr lvl="1"/>
            <a:r>
              <a:rPr lang="en-US" dirty="0"/>
              <a:t>Pre-Loaded </a:t>
            </a:r>
          </a:p>
          <a:p>
            <a:pPr lvl="1"/>
            <a:r>
              <a:rPr lang="en-US" dirty="0"/>
              <a:t>Debit Card</a:t>
            </a:r>
          </a:p>
          <a:p>
            <a:pPr lvl="2"/>
            <a:r>
              <a:rPr lang="en-US" dirty="0"/>
              <a:t>Online Claim Reimbursement </a:t>
            </a:r>
          </a:p>
          <a:p>
            <a:pPr lvl="1"/>
            <a:r>
              <a:rPr lang="en-US" dirty="0"/>
              <a:t>Up to $</a:t>
            </a:r>
            <a:r>
              <a:rPr lang="en-US" dirty="0" smtClean="0"/>
              <a:t>550 </a:t>
            </a:r>
            <a:r>
              <a:rPr lang="en-US" dirty="0"/>
              <a:t>rollover</a:t>
            </a:r>
          </a:p>
          <a:p>
            <a:pPr lvl="1"/>
            <a:r>
              <a:rPr lang="en-US" dirty="0"/>
              <a:t>OTC drugs covered </a:t>
            </a:r>
          </a:p>
          <a:p>
            <a:r>
              <a:rPr lang="en-US" dirty="0"/>
              <a:t>Dependent Care Spending Account </a:t>
            </a:r>
          </a:p>
          <a:p>
            <a:pPr lvl="1"/>
            <a:r>
              <a:rPr lang="en-US" dirty="0"/>
              <a:t>$5,000 max contribution </a:t>
            </a:r>
          </a:p>
          <a:p>
            <a:pPr lvl="2"/>
            <a:r>
              <a:rPr lang="en-US" dirty="0"/>
              <a:t>$2,500 if spouse also participates </a:t>
            </a:r>
          </a:p>
          <a:p>
            <a:pPr marL="225425" lvl="1" indent="0">
              <a:buNone/>
            </a:pPr>
            <a:endParaRPr lang="en-US" dirty="0"/>
          </a:p>
          <a:p>
            <a:pPr lvl="1"/>
            <a:endParaRPr lang="en-US" dirty="0"/>
          </a:p>
        </p:txBody>
      </p:sp>
      <p:sp>
        <p:nvSpPr>
          <p:cNvPr id="7" name="Control 1"/>
          <p:cNvSpPr>
            <a:spLocks noChangeArrowheads="1" noChangeShapeType="1"/>
          </p:cNvSpPr>
          <p:nvPr/>
        </p:nvSpPr>
        <p:spPr bwMode="auto">
          <a:xfrm>
            <a:off x="4464050" y="2622550"/>
            <a:ext cx="2071688" cy="35750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9" name="Control 1"/>
          <p:cNvSpPr>
            <a:spLocks noChangeArrowheads="1" noChangeShapeType="1"/>
          </p:cNvSpPr>
          <p:nvPr/>
        </p:nvSpPr>
        <p:spPr bwMode="auto">
          <a:xfrm>
            <a:off x="6877050" y="3562350"/>
            <a:ext cx="2011363" cy="19573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580995" y="4918381"/>
            <a:ext cx="7867916" cy="1170518"/>
          </a:xfrm>
          <a:prstGeom prst="rect">
            <a:avLst/>
          </a:prstGeom>
        </p:spPr>
      </p:pic>
      <p:pic>
        <p:nvPicPr>
          <p:cNvPr id="10" name="Picture 9"/>
          <p:cNvPicPr>
            <a:picLocks noChangeAspect="1"/>
          </p:cNvPicPr>
          <p:nvPr/>
        </p:nvPicPr>
        <p:blipFill>
          <a:blip r:embed="rId4"/>
          <a:stretch>
            <a:fillRect/>
          </a:stretch>
        </p:blipFill>
        <p:spPr>
          <a:xfrm>
            <a:off x="4451648" y="1641082"/>
            <a:ext cx="4321390" cy="2599284"/>
          </a:xfrm>
          <a:prstGeom prst="rect">
            <a:avLst/>
          </a:prstGeom>
        </p:spPr>
      </p:pic>
    </p:spTree>
    <p:extLst>
      <p:ext uri="{BB962C8B-B14F-4D97-AF65-F5344CB8AC3E}">
        <p14:creationId xmlns:p14="http://schemas.microsoft.com/office/powerpoint/2010/main" val="55501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&amp; Vision Insurance </a:t>
            </a:r>
          </a:p>
        </p:txBody>
      </p:sp>
      <p:sp>
        <p:nvSpPr>
          <p:cNvPr id="3" name="Slide Number Placeholder 2"/>
          <p:cNvSpPr>
            <a:spLocks noGrp="1"/>
          </p:cNvSpPr>
          <p:nvPr>
            <p:ph type="sldNum" sz="quarter" idx="10"/>
          </p:nvPr>
        </p:nvSpPr>
        <p:spPr/>
        <p:txBody>
          <a:bodyPr/>
          <a:lstStyle/>
          <a:p>
            <a:fld id="{63C841DF-ACE4-4BA2-91BE-B1492F0332DA}" type="slidenum">
              <a:rPr lang="en-US" smtClean="0"/>
              <a:pPr/>
              <a:t>15</a:t>
            </a:fld>
            <a:endParaRPr lang="en-US" dirty="0"/>
          </a:p>
        </p:txBody>
      </p:sp>
    </p:spTree>
    <p:extLst>
      <p:ext uri="{BB962C8B-B14F-4D97-AF65-F5344CB8AC3E}">
        <p14:creationId xmlns:p14="http://schemas.microsoft.com/office/powerpoint/2010/main" val="343471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Plan </a:t>
            </a:r>
            <a:r>
              <a:rPr lang="en-US" sz="1800" dirty="0">
                <a:solidFill>
                  <a:schemeClr val="accent3"/>
                </a:solidFill>
              </a:rPr>
              <a:t>Provided through Delta Dental </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16</a:t>
            </a:fld>
            <a:endParaRPr lang="en-US" dirty="0"/>
          </a:p>
        </p:txBody>
      </p:sp>
      <p:sp>
        <p:nvSpPr>
          <p:cNvPr id="6" name="TextBox 5"/>
          <p:cNvSpPr txBox="1"/>
          <p:nvPr/>
        </p:nvSpPr>
        <p:spPr>
          <a:xfrm>
            <a:off x="575538" y="5829382"/>
            <a:ext cx="6096000" cy="276999"/>
          </a:xfrm>
          <a:prstGeom prst="rect">
            <a:avLst/>
          </a:prstGeom>
          <a:noFill/>
        </p:spPr>
        <p:txBody>
          <a:bodyPr wrap="square" rtlCol="0">
            <a:spAutoFit/>
          </a:bodyPr>
          <a:lstStyle/>
          <a:p>
            <a:r>
              <a:rPr lang="en-US" sz="1200" dirty="0"/>
              <a:t>This is an abbreviated list of services, see the carrier plan documents for full plan details.</a:t>
            </a:r>
          </a:p>
        </p:txBody>
      </p:sp>
      <p:sp>
        <p:nvSpPr>
          <p:cNvPr id="15" name="Control 4"/>
          <p:cNvSpPr>
            <a:spLocks noChangeArrowheads="1" noChangeShapeType="1"/>
          </p:cNvSpPr>
          <p:nvPr/>
        </p:nvSpPr>
        <p:spPr bwMode="auto">
          <a:xfrm>
            <a:off x="3228975" y="7373938"/>
            <a:ext cx="3073400" cy="13525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40" y="5001870"/>
            <a:ext cx="1871183" cy="467796"/>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977989419"/>
              </p:ext>
            </p:extLst>
          </p:nvPr>
        </p:nvGraphicFramePr>
        <p:xfrm>
          <a:off x="523401" y="1237808"/>
          <a:ext cx="2484494" cy="3266440"/>
        </p:xfrm>
        <a:graphic>
          <a:graphicData uri="http://schemas.openxmlformats.org/drawingml/2006/table">
            <a:tbl>
              <a:tblPr firstRow="1" bandRow="1">
                <a:tableStyleId>{5C22544A-7EE6-4342-B048-85BDC9FD1C3A}</a:tableStyleId>
              </a:tblPr>
              <a:tblGrid>
                <a:gridCol w="1293367">
                  <a:extLst>
                    <a:ext uri="{9D8B030D-6E8A-4147-A177-3AD203B41FA5}">
                      <a16:colId xmlns:a16="http://schemas.microsoft.com/office/drawing/2014/main" val="181292783"/>
                    </a:ext>
                  </a:extLst>
                </a:gridCol>
                <a:gridCol w="1191127">
                  <a:extLst>
                    <a:ext uri="{9D8B030D-6E8A-4147-A177-3AD203B41FA5}">
                      <a16:colId xmlns:a16="http://schemas.microsoft.com/office/drawing/2014/main" val="3506878721"/>
                    </a:ext>
                  </a:extLst>
                </a:gridCol>
              </a:tblGrid>
              <a:tr h="191703">
                <a:tc gridSpan="2">
                  <a:txBody>
                    <a:bodyPr/>
                    <a:lstStyle/>
                    <a:p>
                      <a:pPr algn="ctr"/>
                      <a:r>
                        <a:rPr lang="en-US" sz="1600" dirty="0"/>
                        <a:t>Group</a:t>
                      </a:r>
                      <a:r>
                        <a:rPr lang="en-US" sz="1600" baseline="0" dirty="0"/>
                        <a:t> I – Diagnostic &amp; Preventive Dental Services </a:t>
                      </a:r>
                      <a:endParaRPr lang="en-US" sz="1600" dirty="0"/>
                    </a:p>
                  </a:txBody>
                  <a:tcPr anchor="ctr"/>
                </a:tc>
                <a:tc hMerge="1">
                  <a:txBody>
                    <a:bodyPr/>
                    <a:lstStyle/>
                    <a:p>
                      <a:endParaRPr lang="en-US" dirty="0"/>
                    </a:p>
                  </a:txBody>
                  <a:tcPr/>
                </a:tc>
                <a:extLst>
                  <a:ext uri="{0D108BD9-81ED-4DB2-BD59-A6C34878D82A}">
                    <a16:rowId xmlns:a16="http://schemas.microsoft.com/office/drawing/2014/main" val="100820360"/>
                  </a:ext>
                </a:extLst>
              </a:tr>
              <a:tr h="370840">
                <a:tc>
                  <a:txBody>
                    <a:bodyPr/>
                    <a:lstStyle/>
                    <a:p>
                      <a:pPr algn="ctr"/>
                      <a:r>
                        <a:rPr lang="en-US" sz="1600" dirty="0"/>
                        <a:t>Examinations</a:t>
                      </a:r>
                    </a:p>
                  </a:txBody>
                  <a:tcPr anchor="ctr"/>
                </a:tc>
                <a:tc>
                  <a:txBody>
                    <a:bodyPr/>
                    <a:lstStyle/>
                    <a:p>
                      <a:pPr algn="ctr"/>
                      <a:r>
                        <a:rPr lang="en-US" sz="1600" dirty="0"/>
                        <a:t>2 X</a:t>
                      </a:r>
                      <a:r>
                        <a:rPr lang="en-US" sz="1600" baseline="0" dirty="0"/>
                        <a:t> per year </a:t>
                      </a:r>
                      <a:endParaRPr lang="en-US" sz="1600" dirty="0"/>
                    </a:p>
                  </a:txBody>
                  <a:tcPr anchor="ctr"/>
                </a:tc>
                <a:extLst>
                  <a:ext uri="{0D108BD9-81ED-4DB2-BD59-A6C34878D82A}">
                    <a16:rowId xmlns:a16="http://schemas.microsoft.com/office/drawing/2014/main" val="2988506771"/>
                  </a:ext>
                </a:extLst>
              </a:tr>
              <a:tr h="370840">
                <a:tc>
                  <a:txBody>
                    <a:bodyPr/>
                    <a:lstStyle/>
                    <a:p>
                      <a:pPr algn="ctr"/>
                      <a:r>
                        <a:rPr lang="en-US" sz="1600" dirty="0"/>
                        <a:t>Teeth Cleanings </a:t>
                      </a:r>
                    </a:p>
                  </a:txBody>
                  <a:tcPr anchor="ctr"/>
                </a:tc>
                <a:tc>
                  <a:txBody>
                    <a:bodyPr/>
                    <a:lstStyle/>
                    <a:p>
                      <a:pPr algn="ctr"/>
                      <a:r>
                        <a:rPr lang="en-US" sz="1600" dirty="0"/>
                        <a:t>2 X per year</a:t>
                      </a:r>
                    </a:p>
                  </a:txBody>
                  <a:tcPr anchor="ctr"/>
                </a:tc>
                <a:extLst>
                  <a:ext uri="{0D108BD9-81ED-4DB2-BD59-A6C34878D82A}">
                    <a16:rowId xmlns:a16="http://schemas.microsoft.com/office/drawing/2014/main" val="488257272"/>
                  </a:ext>
                </a:extLst>
              </a:tr>
              <a:tr h="370840">
                <a:tc>
                  <a:txBody>
                    <a:bodyPr/>
                    <a:lstStyle/>
                    <a:p>
                      <a:pPr algn="ctr"/>
                      <a:r>
                        <a:rPr lang="en-US" sz="1600" dirty="0"/>
                        <a:t>Fluoride Treatments</a:t>
                      </a:r>
                    </a:p>
                  </a:txBody>
                  <a:tcPr anchor="ctr"/>
                </a:tc>
                <a:tc>
                  <a:txBody>
                    <a:bodyPr/>
                    <a:lstStyle/>
                    <a:p>
                      <a:pPr algn="ctr"/>
                      <a:r>
                        <a:rPr lang="en-US" sz="1600" dirty="0"/>
                        <a:t>2 X</a:t>
                      </a:r>
                      <a:r>
                        <a:rPr lang="en-US" sz="1600" baseline="0" dirty="0"/>
                        <a:t> per year</a:t>
                      </a:r>
                      <a:endParaRPr lang="en-US" sz="1600" dirty="0"/>
                    </a:p>
                  </a:txBody>
                  <a:tcPr anchor="ctr"/>
                </a:tc>
                <a:extLst>
                  <a:ext uri="{0D108BD9-81ED-4DB2-BD59-A6C34878D82A}">
                    <a16:rowId xmlns:a16="http://schemas.microsoft.com/office/drawing/2014/main" val="4079266123"/>
                  </a:ext>
                </a:extLst>
              </a:tr>
              <a:tr h="370840">
                <a:tc>
                  <a:txBody>
                    <a:bodyPr/>
                    <a:lstStyle/>
                    <a:p>
                      <a:pPr algn="ctr"/>
                      <a:r>
                        <a:rPr lang="en-US" sz="1600" dirty="0"/>
                        <a:t>Bitewing X-Rays</a:t>
                      </a:r>
                    </a:p>
                  </a:txBody>
                  <a:tcPr anchor="ctr"/>
                </a:tc>
                <a:tc>
                  <a:txBody>
                    <a:bodyPr/>
                    <a:lstStyle/>
                    <a:p>
                      <a:pPr algn="ctr"/>
                      <a:r>
                        <a:rPr lang="en-US" sz="1600" dirty="0"/>
                        <a:t>1 X per year </a:t>
                      </a:r>
                    </a:p>
                  </a:txBody>
                  <a:tcPr anchor="ctr"/>
                </a:tc>
                <a:extLst>
                  <a:ext uri="{0D108BD9-81ED-4DB2-BD59-A6C34878D82A}">
                    <a16:rowId xmlns:a16="http://schemas.microsoft.com/office/drawing/2014/main" val="1259255042"/>
                  </a:ext>
                </a:extLst>
              </a:tr>
              <a:tr h="370840">
                <a:tc gridSpan="2">
                  <a:txBody>
                    <a:bodyPr/>
                    <a:lstStyle/>
                    <a:p>
                      <a:pPr algn="ctr"/>
                      <a:r>
                        <a:rPr lang="en-US" sz="1600" b="1" dirty="0">
                          <a:solidFill>
                            <a:srgbClr val="FF0000"/>
                          </a:solidFill>
                        </a:rPr>
                        <a:t>The Plan Pays services at 100%</a:t>
                      </a:r>
                    </a:p>
                  </a:txBody>
                  <a:tcPr/>
                </a:tc>
                <a:tc hMerge="1">
                  <a:txBody>
                    <a:bodyPr/>
                    <a:lstStyle/>
                    <a:p>
                      <a:pPr algn="ctr"/>
                      <a:endParaRPr lang="en-US" b="1" dirty="0">
                        <a:solidFill>
                          <a:srgbClr val="FF0000"/>
                        </a:solidFill>
                      </a:endParaRPr>
                    </a:p>
                  </a:txBody>
                  <a:tcPr/>
                </a:tc>
                <a:extLst>
                  <a:ext uri="{0D108BD9-81ED-4DB2-BD59-A6C34878D82A}">
                    <a16:rowId xmlns:a16="http://schemas.microsoft.com/office/drawing/2014/main" val="11147822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74867968"/>
              </p:ext>
            </p:extLst>
          </p:nvPr>
        </p:nvGraphicFramePr>
        <p:xfrm>
          <a:off x="3199845" y="1237808"/>
          <a:ext cx="1944604" cy="3997960"/>
        </p:xfrm>
        <a:graphic>
          <a:graphicData uri="http://schemas.openxmlformats.org/drawingml/2006/table">
            <a:tbl>
              <a:tblPr firstRow="1" bandRow="1">
                <a:tableStyleId>{5C22544A-7EE6-4342-B048-85BDC9FD1C3A}</a:tableStyleId>
              </a:tblPr>
              <a:tblGrid>
                <a:gridCol w="1944604">
                  <a:extLst>
                    <a:ext uri="{9D8B030D-6E8A-4147-A177-3AD203B41FA5}">
                      <a16:colId xmlns:a16="http://schemas.microsoft.com/office/drawing/2014/main" val="181292783"/>
                    </a:ext>
                  </a:extLst>
                </a:gridCol>
              </a:tblGrid>
              <a:tr h="191703">
                <a:tc>
                  <a:txBody>
                    <a:bodyPr/>
                    <a:lstStyle/>
                    <a:p>
                      <a:pPr algn="ctr"/>
                      <a:r>
                        <a:rPr lang="en-US" sz="1600" dirty="0"/>
                        <a:t>Group</a:t>
                      </a:r>
                      <a:r>
                        <a:rPr lang="en-US" sz="1600" baseline="0" dirty="0"/>
                        <a:t> II – Basic Restorative Care Dental Services</a:t>
                      </a:r>
                      <a:endParaRPr lang="en-US" sz="1600" dirty="0"/>
                    </a:p>
                  </a:txBody>
                  <a:tcPr anchor="ctr"/>
                </a:tc>
                <a:extLst>
                  <a:ext uri="{0D108BD9-81ED-4DB2-BD59-A6C34878D82A}">
                    <a16:rowId xmlns:a16="http://schemas.microsoft.com/office/drawing/2014/main" val="100820360"/>
                  </a:ext>
                </a:extLst>
              </a:tr>
              <a:tr h="370840">
                <a:tc>
                  <a:txBody>
                    <a:bodyPr/>
                    <a:lstStyle/>
                    <a:p>
                      <a:pPr algn="ctr"/>
                      <a:r>
                        <a:rPr lang="en-US" sz="1600" dirty="0"/>
                        <a:t>Fillings </a:t>
                      </a:r>
                    </a:p>
                  </a:txBody>
                  <a:tcPr anchor="ctr"/>
                </a:tc>
                <a:extLst>
                  <a:ext uri="{0D108BD9-81ED-4DB2-BD59-A6C34878D82A}">
                    <a16:rowId xmlns:a16="http://schemas.microsoft.com/office/drawing/2014/main" val="2988506771"/>
                  </a:ext>
                </a:extLst>
              </a:tr>
              <a:tr h="370840">
                <a:tc>
                  <a:txBody>
                    <a:bodyPr/>
                    <a:lstStyle/>
                    <a:p>
                      <a:pPr algn="ctr"/>
                      <a:r>
                        <a:rPr lang="en-US" sz="1600" dirty="0"/>
                        <a:t>Routine</a:t>
                      </a:r>
                      <a:r>
                        <a:rPr lang="en-US" sz="1600" baseline="0" dirty="0"/>
                        <a:t> Tooth Extractions </a:t>
                      </a:r>
                      <a:endParaRPr lang="en-US" sz="1600" dirty="0"/>
                    </a:p>
                  </a:txBody>
                  <a:tcPr anchor="ctr"/>
                </a:tc>
                <a:extLst>
                  <a:ext uri="{0D108BD9-81ED-4DB2-BD59-A6C34878D82A}">
                    <a16:rowId xmlns:a16="http://schemas.microsoft.com/office/drawing/2014/main" val="488257272"/>
                  </a:ext>
                </a:extLst>
              </a:tr>
              <a:tr h="370840">
                <a:tc>
                  <a:txBody>
                    <a:bodyPr/>
                    <a:lstStyle/>
                    <a:p>
                      <a:pPr algn="ctr"/>
                      <a:r>
                        <a:rPr lang="en-US" sz="1600" dirty="0"/>
                        <a:t>Root</a:t>
                      </a:r>
                      <a:r>
                        <a:rPr lang="en-US" sz="1600" baseline="0" dirty="0"/>
                        <a:t> Canal Treatment </a:t>
                      </a:r>
                      <a:endParaRPr lang="en-US" sz="1600" dirty="0"/>
                    </a:p>
                  </a:txBody>
                  <a:tcPr anchor="ctr"/>
                </a:tc>
                <a:extLst>
                  <a:ext uri="{0D108BD9-81ED-4DB2-BD59-A6C34878D82A}">
                    <a16:rowId xmlns:a16="http://schemas.microsoft.com/office/drawing/2014/main" val="4079266123"/>
                  </a:ext>
                </a:extLst>
              </a:tr>
              <a:tr h="370840">
                <a:tc>
                  <a:txBody>
                    <a:bodyPr/>
                    <a:lstStyle/>
                    <a:p>
                      <a:pPr algn="ctr"/>
                      <a:r>
                        <a:rPr lang="en-US" sz="1600" dirty="0"/>
                        <a:t>Periodontal Scaling &amp; Root Planning</a:t>
                      </a:r>
                      <a:r>
                        <a:rPr lang="en-US" sz="1600" baseline="0" dirty="0"/>
                        <a:t> </a:t>
                      </a:r>
                      <a:endParaRPr lang="en-US" sz="1600" dirty="0"/>
                    </a:p>
                  </a:txBody>
                  <a:tcPr anchor="ctr"/>
                </a:tc>
                <a:extLst>
                  <a:ext uri="{0D108BD9-81ED-4DB2-BD59-A6C34878D82A}">
                    <a16:rowId xmlns:a16="http://schemas.microsoft.com/office/drawing/2014/main" val="1259255042"/>
                  </a:ext>
                </a:extLst>
              </a:tr>
              <a:tr h="370840">
                <a:tc>
                  <a:txBody>
                    <a:bodyPr/>
                    <a:lstStyle/>
                    <a:p>
                      <a:pPr algn="ctr"/>
                      <a:r>
                        <a:rPr lang="en-US" sz="1600" b="1" dirty="0">
                          <a:solidFill>
                            <a:srgbClr val="FF0000"/>
                          </a:solidFill>
                        </a:rPr>
                        <a:t>The Plan Pays 80% with a maximum calendar year benefit of $1,200</a:t>
                      </a:r>
                    </a:p>
                  </a:txBody>
                  <a:tcPr/>
                </a:tc>
                <a:extLst>
                  <a:ext uri="{0D108BD9-81ED-4DB2-BD59-A6C34878D82A}">
                    <a16:rowId xmlns:a16="http://schemas.microsoft.com/office/drawing/2014/main" val="11147822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20584143"/>
              </p:ext>
            </p:extLst>
          </p:nvPr>
        </p:nvGraphicFramePr>
        <p:xfrm>
          <a:off x="5336399" y="1193207"/>
          <a:ext cx="1740066" cy="4545371"/>
        </p:xfrm>
        <a:graphic>
          <a:graphicData uri="http://schemas.openxmlformats.org/drawingml/2006/table">
            <a:tbl>
              <a:tblPr firstRow="1" bandRow="1">
                <a:tableStyleId>{5C22544A-7EE6-4342-B048-85BDC9FD1C3A}</a:tableStyleId>
              </a:tblPr>
              <a:tblGrid>
                <a:gridCol w="1740066">
                  <a:extLst>
                    <a:ext uri="{9D8B030D-6E8A-4147-A177-3AD203B41FA5}">
                      <a16:colId xmlns:a16="http://schemas.microsoft.com/office/drawing/2014/main" val="181292783"/>
                    </a:ext>
                  </a:extLst>
                </a:gridCol>
              </a:tblGrid>
              <a:tr h="963971">
                <a:tc>
                  <a:txBody>
                    <a:bodyPr/>
                    <a:lstStyle/>
                    <a:p>
                      <a:pPr algn="ctr"/>
                      <a:r>
                        <a:rPr lang="en-US" sz="1600" dirty="0"/>
                        <a:t>Group</a:t>
                      </a:r>
                      <a:r>
                        <a:rPr lang="en-US" sz="1600" baseline="0" dirty="0"/>
                        <a:t> III – Major Care Dental Services</a:t>
                      </a:r>
                      <a:endParaRPr lang="en-US" sz="1600" dirty="0"/>
                    </a:p>
                  </a:txBody>
                  <a:tcPr anchor="ctr"/>
                </a:tc>
                <a:extLst>
                  <a:ext uri="{0D108BD9-81ED-4DB2-BD59-A6C34878D82A}">
                    <a16:rowId xmlns:a16="http://schemas.microsoft.com/office/drawing/2014/main" val="100820360"/>
                  </a:ext>
                </a:extLst>
              </a:tr>
              <a:tr h="370840">
                <a:tc>
                  <a:txBody>
                    <a:bodyPr/>
                    <a:lstStyle/>
                    <a:p>
                      <a:pPr algn="ctr"/>
                      <a:r>
                        <a:rPr lang="en-US" sz="1600" dirty="0"/>
                        <a:t>Crowns</a:t>
                      </a:r>
                    </a:p>
                  </a:txBody>
                  <a:tcPr anchor="ctr"/>
                </a:tc>
                <a:extLst>
                  <a:ext uri="{0D108BD9-81ED-4DB2-BD59-A6C34878D82A}">
                    <a16:rowId xmlns:a16="http://schemas.microsoft.com/office/drawing/2014/main" val="2988506771"/>
                  </a:ext>
                </a:extLst>
              </a:tr>
              <a:tr h="370840">
                <a:tc>
                  <a:txBody>
                    <a:bodyPr/>
                    <a:lstStyle/>
                    <a:p>
                      <a:pPr algn="ctr"/>
                      <a:r>
                        <a:rPr lang="en-US" sz="1600" dirty="0"/>
                        <a:t>Bridgework</a:t>
                      </a:r>
                    </a:p>
                  </a:txBody>
                  <a:tcPr anchor="ctr"/>
                </a:tc>
                <a:extLst>
                  <a:ext uri="{0D108BD9-81ED-4DB2-BD59-A6C34878D82A}">
                    <a16:rowId xmlns:a16="http://schemas.microsoft.com/office/drawing/2014/main" val="488257272"/>
                  </a:ext>
                </a:extLst>
              </a:tr>
              <a:tr h="370840">
                <a:tc>
                  <a:txBody>
                    <a:bodyPr/>
                    <a:lstStyle/>
                    <a:p>
                      <a:pPr algn="ctr"/>
                      <a:r>
                        <a:rPr lang="en-US" sz="1600" dirty="0"/>
                        <a:t>Tooth</a:t>
                      </a:r>
                      <a:r>
                        <a:rPr lang="en-US" sz="1600" baseline="0" dirty="0"/>
                        <a:t> Implants </a:t>
                      </a:r>
                      <a:endParaRPr lang="en-US" sz="1600" dirty="0"/>
                    </a:p>
                  </a:txBody>
                  <a:tcPr anchor="ctr"/>
                </a:tc>
                <a:extLst>
                  <a:ext uri="{0D108BD9-81ED-4DB2-BD59-A6C34878D82A}">
                    <a16:rowId xmlns:a16="http://schemas.microsoft.com/office/drawing/2014/main" val="4079266123"/>
                  </a:ext>
                </a:extLst>
              </a:tr>
              <a:tr h="370840">
                <a:tc>
                  <a:txBody>
                    <a:bodyPr/>
                    <a:lstStyle/>
                    <a:p>
                      <a:pPr algn="ctr"/>
                      <a:r>
                        <a:rPr lang="en-US" sz="1600" dirty="0"/>
                        <a:t>Complex</a:t>
                      </a:r>
                      <a:r>
                        <a:rPr lang="en-US" sz="1600" baseline="0" dirty="0"/>
                        <a:t> Oral Surgery Procedures</a:t>
                      </a:r>
                      <a:endParaRPr lang="en-US" sz="1600" dirty="0"/>
                    </a:p>
                  </a:txBody>
                  <a:tcPr anchor="ctr"/>
                </a:tc>
                <a:extLst>
                  <a:ext uri="{0D108BD9-81ED-4DB2-BD59-A6C34878D82A}">
                    <a16:rowId xmlns:a16="http://schemas.microsoft.com/office/drawing/2014/main" val="1259255042"/>
                  </a:ext>
                </a:extLst>
              </a:tr>
              <a:tr h="370840">
                <a:tc>
                  <a:txBody>
                    <a:bodyPr/>
                    <a:lstStyle/>
                    <a:p>
                      <a:pPr algn="ctr"/>
                      <a:r>
                        <a:rPr lang="en-US" sz="1600" dirty="0"/>
                        <a:t>Complete Denture &amp; Repairs</a:t>
                      </a:r>
                    </a:p>
                  </a:txBody>
                  <a:tcPr anchor="ctr"/>
                </a:tc>
                <a:extLst>
                  <a:ext uri="{0D108BD9-81ED-4DB2-BD59-A6C34878D82A}">
                    <a16:rowId xmlns:a16="http://schemas.microsoft.com/office/drawing/2014/main" val="24727706"/>
                  </a:ext>
                </a:extLst>
              </a:tr>
              <a:tr h="370840">
                <a:tc>
                  <a:txBody>
                    <a:bodyPr/>
                    <a:lstStyle/>
                    <a:p>
                      <a:pPr algn="ctr"/>
                      <a:r>
                        <a:rPr lang="en-US" sz="1600" b="1" dirty="0">
                          <a:solidFill>
                            <a:srgbClr val="FF0000"/>
                          </a:solidFill>
                        </a:rPr>
                        <a:t>The Plan Pays 50% with a maximum calendar year benefit of $1,200</a:t>
                      </a:r>
                    </a:p>
                  </a:txBody>
                  <a:tcPr/>
                </a:tc>
                <a:extLst>
                  <a:ext uri="{0D108BD9-81ED-4DB2-BD59-A6C34878D82A}">
                    <a16:rowId xmlns:a16="http://schemas.microsoft.com/office/drawing/2014/main" val="11147822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29722617"/>
              </p:ext>
            </p:extLst>
          </p:nvPr>
        </p:nvGraphicFramePr>
        <p:xfrm>
          <a:off x="7291625" y="1237808"/>
          <a:ext cx="1513513" cy="4907280"/>
        </p:xfrm>
        <a:graphic>
          <a:graphicData uri="http://schemas.openxmlformats.org/drawingml/2006/table">
            <a:tbl>
              <a:tblPr firstRow="1" bandRow="1">
                <a:tableStyleId>{5C22544A-7EE6-4342-B048-85BDC9FD1C3A}</a:tableStyleId>
              </a:tblPr>
              <a:tblGrid>
                <a:gridCol w="1513513">
                  <a:extLst>
                    <a:ext uri="{9D8B030D-6E8A-4147-A177-3AD203B41FA5}">
                      <a16:colId xmlns:a16="http://schemas.microsoft.com/office/drawing/2014/main" val="181292783"/>
                    </a:ext>
                  </a:extLst>
                </a:gridCol>
              </a:tblGrid>
              <a:tr h="191703">
                <a:tc>
                  <a:txBody>
                    <a:bodyPr/>
                    <a:lstStyle/>
                    <a:p>
                      <a:pPr algn="ctr"/>
                      <a:r>
                        <a:rPr lang="en-US" sz="1600" dirty="0"/>
                        <a:t>Group</a:t>
                      </a:r>
                      <a:r>
                        <a:rPr lang="en-US" sz="1600" baseline="0" dirty="0"/>
                        <a:t> IV – Orthodontic Services</a:t>
                      </a:r>
                      <a:br>
                        <a:rPr lang="en-US" sz="1600" baseline="0" dirty="0"/>
                      </a:br>
                      <a:r>
                        <a:rPr lang="en-US" sz="1400" i="1" baseline="0" dirty="0"/>
                        <a:t>(Limited to Dependent Children)</a:t>
                      </a:r>
                      <a:endParaRPr lang="en-US" sz="1400" i="1" dirty="0"/>
                    </a:p>
                  </a:txBody>
                  <a:tcPr anchor="ctr"/>
                </a:tc>
                <a:extLst>
                  <a:ext uri="{0D108BD9-81ED-4DB2-BD59-A6C34878D82A}">
                    <a16:rowId xmlns:a16="http://schemas.microsoft.com/office/drawing/2014/main" val="100820360"/>
                  </a:ext>
                </a:extLst>
              </a:tr>
              <a:tr h="370840">
                <a:tc>
                  <a:txBody>
                    <a:bodyPr/>
                    <a:lstStyle/>
                    <a:p>
                      <a:pPr algn="ctr"/>
                      <a:r>
                        <a:rPr lang="en-US" sz="1600" dirty="0"/>
                        <a:t>Orthodontic treatment (help fix patient’s teeth  and set them in the right place)</a:t>
                      </a:r>
                    </a:p>
                  </a:txBody>
                  <a:tcPr anchor="ctr"/>
                </a:tc>
                <a:extLst>
                  <a:ext uri="{0D108BD9-81ED-4DB2-BD59-A6C34878D82A}">
                    <a16:rowId xmlns:a16="http://schemas.microsoft.com/office/drawing/2014/main" val="2988506771"/>
                  </a:ext>
                </a:extLst>
              </a:tr>
              <a:tr h="370840">
                <a:tc>
                  <a:txBody>
                    <a:bodyPr/>
                    <a:lstStyle/>
                    <a:p>
                      <a:pPr algn="ctr"/>
                      <a:r>
                        <a:rPr lang="en-US" sz="1600" dirty="0"/>
                        <a:t>Braces and clear aligners</a:t>
                      </a:r>
                    </a:p>
                  </a:txBody>
                  <a:tcPr anchor="ctr"/>
                </a:tc>
                <a:extLst>
                  <a:ext uri="{0D108BD9-81ED-4DB2-BD59-A6C34878D82A}">
                    <a16:rowId xmlns:a16="http://schemas.microsoft.com/office/drawing/2014/main" val="488257272"/>
                  </a:ext>
                </a:extLst>
              </a:tr>
              <a:tr h="370840">
                <a:tc>
                  <a:txBody>
                    <a:bodyPr/>
                    <a:lstStyle/>
                    <a:p>
                      <a:pPr algn="ctr"/>
                      <a:r>
                        <a:rPr lang="en-US" sz="1600" b="1" dirty="0">
                          <a:solidFill>
                            <a:srgbClr val="FF0000"/>
                          </a:solidFill>
                        </a:rPr>
                        <a:t>The Plan Pays 50% with a maximum lifetime</a:t>
                      </a:r>
                      <a:r>
                        <a:rPr lang="en-US" sz="1600" b="1" baseline="0" dirty="0">
                          <a:solidFill>
                            <a:srgbClr val="FF0000"/>
                          </a:solidFill>
                        </a:rPr>
                        <a:t> </a:t>
                      </a:r>
                      <a:r>
                        <a:rPr lang="en-US" sz="1600" b="1" dirty="0">
                          <a:solidFill>
                            <a:srgbClr val="FF0000"/>
                          </a:solidFill>
                        </a:rPr>
                        <a:t>benefit of $1,000</a:t>
                      </a:r>
                    </a:p>
                  </a:txBody>
                  <a:tcPr/>
                </a:tc>
                <a:extLst>
                  <a:ext uri="{0D108BD9-81ED-4DB2-BD59-A6C34878D82A}">
                    <a16:rowId xmlns:a16="http://schemas.microsoft.com/office/drawing/2014/main" val="1114782202"/>
                  </a:ext>
                </a:extLst>
              </a:tr>
            </a:tbl>
          </a:graphicData>
        </a:graphic>
      </p:graphicFrame>
    </p:spTree>
    <p:extLst>
      <p:ext uri="{BB962C8B-B14F-4D97-AF65-F5344CB8AC3E}">
        <p14:creationId xmlns:p14="http://schemas.microsoft.com/office/powerpoint/2010/main" val="224537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Plan </a:t>
            </a:r>
            <a:r>
              <a:rPr lang="en-US" sz="1800" dirty="0">
                <a:solidFill>
                  <a:schemeClr val="accent3"/>
                </a:solidFill>
              </a:rPr>
              <a:t>Provided through Delta Dental </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17</a:t>
            </a:fld>
            <a:endParaRPr lang="en-US" dirty="0"/>
          </a:p>
        </p:txBody>
      </p:sp>
      <p:sp>
        <p:nvSpPr>
          <p:cNvPr id="15" name="Control 4"/>
          <p:cNvSpPr>
            <a:spLocks noChangeArrowheads="1" noChangeShapeType="1"/>
          </p:cNvSpPr>
          <p:nvPr/>
        </p:nvSpPr>
        <p:spPr bwMode="auto">
          <a:xfrm>
            <a:off x="3228975" y="7373938"/>
            <a:ext cx="3073400" cy="13525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253" y="4237944"/>
            <a:ext cx="1813452" cy="453363"/>
          </a:xfrm>
          <a:prstGeom prst="rect">
            <a:avLst/>
          </a:prstGeom>
        </p:spPr>
      </p:pic>
      <p:sp>
        <p:nvSpPr>
          <p:cNvPr id="10" name="Text Placeholder 3"/>
          <p:cNvSpPr>
            <a:spLocks noGrp="1"/>
          </p:cNvSpPr>
          <p:nvPr>
            <p:ph type="body" sz="quarter" idx="11"/>
          </p:nvPr>
        </p:nvSpPr>
        <p:spPr>
          <a:xfrm>
            <a:off x="518080" y="1511241"/>
            <a:ext cx="3957098" cy="4845109"/>
          </a:xfrm>
        </p:spPr>
        <p:txBody>
          <a:bodyPr>
            <a:normAutofit/>
          </a:bodyPr>
          <a:lstStyle/>
          <a:p>
            <a:r>
              <a:rPr lang="en-US" dirty="0"/>
              <a:t>Visit a dentist in the Delta Dental PPO network to maximize your savings!</a:t>
            </a:r>
          </a:p>
          <a:p>
            <a:pPr lvl="1"/>
            <a:r>
              <a:rPr lang="en-US" dirty="0"/>
              <a:t>Find a PPO dentist at deltadentalins.com </a:t>
            </a:r>
          </a:p>
          <a:p>
            <a:pPr lvl="1"/>
            <a:endParaRPr lang="en-US" dirty="0"/>
          </a:p>
        </p:txBody>
      </p:sp>
      <p:sp>
        <p:nvSpPr>
          <p:cNvPr id="4" name="Rectangle 3"/>
          <p:cNvSpPr/>
          <p:nvPr/>
        </p:nvSpPr>
        <p:spPr>
          <a:xfrm>
            <a:off x="359659" y="2433301"/>
            <a:ext cx="4273939" cy="2031325"/>
          </a:xfrm>
          <a:prstGeom prst="rect">
            <a:avLst/>
          </a:prstGeom>
        </p:spPr>
        <p:txBody>
          <a:bodyPr wrap="square">
            <a:spAutoFit/>
          </a:bodyPr>
          <a:lstStyle/>
          <a:p>
            <a:pPr algn="ctr"/>
            <a:r>
              <a:rPr lang="en-US" b="1" dirty="0">
                <a:solidFill>
                  <a:srgbClr val="005C97"/>
                </a:solidFill>
              </a:rPr>
              <a:t>Find a PPO dentist: </a:t>
            </a:r>
          </a:p>
          <a:p>
            <a:pPr algn="ctr"/>
            <a:r>
              <a:rPr lang="en-US" dirty="0">
                <a:solidFill>
                  <a:srgbClr val="005C97"/>
                </a:solidFill>
              </a:rPr>
              <a:t>1. Go to deltadentalins.com.</a:t>
            </a:r>
          </a:p>
          <a:p>
            <a:pPr algn="ctr"/>
            <a:r>
              <a:rPr lang="en-US" dirty="0">
                <a:solidFill>
                  <a:srgbClr val="005C97"/>
                </a:solidFill>
              </a:rPr>
              <a:t>2. Enter your location.</a:t>
            </a:r>
          </a:p>
          <a:p>
            <a:pPr algn="ctr"/>
            <a:r>
              <a:rPr lang="en-US" dirty="0">
                <a:solidFill>
                  <a:srgbClr val="005C97"/>
                </a:solidFill>
              </a:rPr>
              <a:t>3. Select Delta Dental PPO as your network.</a:t>
            </a:r>
          </a:p>
          <a:p>
            <a:pPr algn="ctr"/>
            <a:r>
              <a:rPr lang="en-US" dirty="0">
                <a:solidFill>
                  <a:srgbClr val="005C97"/>
                </a:solidFill>
              </a:rPr>
              <a:t>4. Click Search.</a:t>
            </a:r>
          </a:p>
          <a:p>
            <a:endParaRPr lang="en-US" dirty="0"/>
          </a:p>
          <a:p>
            <a:endParaRPr lang="en-US" dirty="0"/>
          </a:p>
        </p:txBody>
      </p:sp>
      <p:sp>
        <p:nvSpPr>
          <p:cNvPr id="12" name="TextBox 11"/>
          <p:cNvSpPr txBox="1"/>
          <p:nvPr/>
        </p:nvSpPr>
        <p:spPr>
          <a:xfrm>
            <a:off x="474879" y="5083738"/>
            <a:ext cx="3886200" cy="1015663"/>
          </a:xfrm>
          <a:prstGeom prst="rect">
            <a:avLst/>
          </a:prstGeom>
          <a:noFill/>
        </p:spPr>
        <p:txBody>
          <a:bodyPr wrap="square" rtlCol="0">
            <a:spAutoFit/>
          </a:bodyPr>
          <a:lstStyle/>
          <a:p>
            <a:pPr algn="ctr"/>
            <a:r>
              <a:rPr lang="en-US" sz="2000" b="1" dirty="0">
                <a:solidFill>
                  <a:srgbClr val="005C97"/>
                </a:solidFill>
              </a:rPr>
              <a:t>For more information on Dental Insurance call Delta Dental at 800.521.2651 – Policy #18474</a:t>
            </a:r>
          </a:p>
        </p:txBody>
      </p:sp>
      <p:sp>
        <p:nvSpPr>
          <p:cNvPr id="14" name="Content Placeholder 5"/>
          <p:cNvSpPr txBox="1">
            <a:spLocks/>
          </p:cNvSpPr>
          <p:nvPr/>
        </p:nvSpPr>
        <p:spPr>
          <a:xfrm>
            <a:off x="4715897" y="4510182"/>
            <a:ext cx="4127042" cy="2911954"/>
          </a:xfrm>
          <a:prstGeom prst="rect">
            <a:avLst/>
          </a:prstGeom>
        </p:spPr>
        <p:txBody>
          <a:bodyPr>
            <a:normAutofit/>
          </a:bodyPr>
          <a:lstStyle>
            <a:lvl1pPr marL="223838" indent="-223838" algn="l" defTabSz="914400" rtl="0" eaLnBrk="1" latinLnBrk="0" hangingPunct="1">
              <a:spcBef>
                <a:spcPct val="20000"/>
              </a:spcBef>
              <a:buClr>
                <a:schemeClr val="accent1"/>
              </a:buClr>
              <a:buSzPct val="90000"/>
              <a:buFont typeface="Wingdings" panose="05000000000000000000" pitchFamily="2" charset="2"/>
              <a:buChar char="§"/>
              <a:defRPr sz="1800" kern="1200">
                <a:solidFill>
                  <a:schemeClr val="accent3">
                    <a:lumMod val="50000"/>
                  </a:schemeClr>
                </a:solidFill>
                <a:latin typeface="+mn-lt"/>
                <a:ea typeface="+mn-ea"/>
                <a:cs typeface="+mn-cs"/>
              </a:defRPr>
            </a:lvl1pPr>
            <a:lvl2pPr marL="398463" indent="-173038" algn="l" defTabSz="914400" rtl="0" eaLnBrk="1" latinLnBrk="0" hangingPunct="1">
              <a:spcBef>
                <a:spcPct val="20000"/>
              </a:spcBef>
              <a:buClr>
                <a:schemeClr val="accent2"/>
              </a:buClr>
              <a:buFont typeface="Arial" panose="020B0604020202020204" pitchFamily="34" charset="0"/>
              <a:buChar char="›"/>
              <a:defRPr sz="1600" kern="1200">
                <a:solidFill>
                  <a:schemeClr val="accent3">
                    <a:lumMod val="50000"/>
                  </a:schemeClr>
                </a:solidFill>
                <a:latin typeface="+mn-lt"/>
                <a:ea typeface="+mn-ea"/>
                <a:cs typeface="+mn-cs"/>
              </a:defRPr>
            </a:lvl2pPr>
            <a:lvl3pPr marL="573088" indent="-174625" algn="l" defTabSz="914400" rtl="0" eaLnBrk="1" latinLnBrk="0" hangingPunct="1">
              <a:spcBef>
                <a:spcPct val="20000"/>
              </a:spcBef>
              <a:buFont typeface="Arial" panose="020B0604020202020204" pitchFamily="34" charset="0"/>
              <a:buChar char="•"/>
              <a:defRPr sz="1400" kern="1200">
                <a:solidFill>
                  <a:schemeClr val="accent3">
                    <a:lumMod val="50000"/>
                  </a:schemeClr>
                </a:solidFill>
                <a:latin typeface="+mn-lt"/>
                <a:ea typeface="+mn-ea"/>
                <a:cs typeface="+mn-cs"/>
              </a:defRPr>
            </a:lvl3pPr>
            <a:lvl4pPr marL="739775" indent="-169863" algn="l" defTabSz="914400" rtl="0" eaLnBrk="1" latinLnBrk="0" hangingPunct="1">
              <a:spcBef>
                <a:spcPct val="20000"/>
              </a:spcBef>
              <a:buFont typeface="Arial" panose="020B0604020202020204" pitchFamily="34" charset="0"/>
              <a:buChar char="-"/>
              <a:defRPr sz="1200" kern="1200">
                <a:solidFill>
                  <a:schemeClr val="accent3">
                    <a:lumMod val="50000"/>
                  </a:schemeClr>
                </a:solidFill>
                <a:latin typeface="+mn-lt"/>
                <a:ea typeface="+mn-ea"/>
                <a:cs typeface="+mn-cs"/>
              </a:defRPr>
            </a:lvl4pPr>
            <a:lvl5pPr marL="917575" indent="-174625" algn="l" defTabSz="914400" rtl="0" eaLnBrk="1" latinLnBrk="0" hangingPunct="1">
              <a:spcBef>
                <a:spcPct val="20000"/>
              </a:spcBef>
              <a:buSzPct val="90000"/>
              <a:buFont typeface="Arial" panose="020B0604020202020204" pitchFamily="34" charset="0"/>
              <a:buChar char="»"/>
              <a:defRPr sz="12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00"/>
              </a:spcBef>
              <a:spcAft>
                <a:spcPts val="100"/>
              </a:spcAft>
            </a:pPr>
            <a:r>
              <a:rPr lang="en-US" dirty="0"/>
              <a:t>Discount on LASIK eye surgery, including pre- and post-operative visits</a:t>
            </a:r>
          </a:p>
          <a:p>
            <a:pPr>
              <a:spcBef>
                <a:spcPts val="100"/>
              </a:spcBef>
              <a:spcAft>
                <a:spcPts val="100"/>
              </a:spcAft>
            </a:pPr>
            <a:r>
              <a:rPr lang="en-US" dirty="0"/>
              <a:t>40-50% off national average price</a:t>
            </a:r>
          </a:p>
          <a:p>
            <a:pPr>
              <a:spcBef>
                <a:spcPts val="100"/>
              </a:spcBef>
              <a:spcAft>
                <a:spcPts val="100"/>
              </a:spcAft>
            </a:pPr>
            <a:r>
              <a:rPr lang="en-US" dirty="0"/>
              <a:t>Call </a:t>
            </a:r>
            <a:r>
              <a:rPr lang="en-US" dirty="0" err="1"/>
              <a:t>QualSight</a:t>
            </a:r>
            <a:r>
              <a:rPr lang="en-US" dirty="0"/>
              <a:t> at </a:t>
            </a:r>
            <a:r>
              <a:rPr lang="en-US" b="1" dirty="0"/>
              <a:t>855-284-2020</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BFE11C7C-FF91-4BBF-9EEE-C0C99FB96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051" y="1368379"/>
            <a:ext cx="3198813" cy="666750"/>
          </a:xfrm>
          <a:prstGeom prst="rect">
            <a:avLst/>
          </a:prstGeom>
        </p:spPr>
      </p:pic>
      <p:pic>
        <p:nvPicPr>
          <p:cNvPr id="17" name="Picture 16" descr="A picture containing food, game&#10;&#10;Description automatically generated">
            <a:extLst>
              <a:ext uri="{FF2B5EF4-FFF2-40B4-BE49-F238E27FC236}">
                <a16:creationId xmlns:a16="http://schemas.microsoft.com/office/drawing/2014/main" id="{96650375-57A7-4841-AD00-6D682076A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3760" y="3671449"/>
            <a:ext cx="2333625" cy="841375"/>
          </a:xfrm>
          <a:prstGeom prst="rect">
            <a:avLst/>
          </a:prstGeom>
        </p:spPr>
      </p:pic>
      <p:sp>
        <p:nvSpPr>
          <p:cNvPr id="19" name="Content Placeholder 3"/>
          <p:cNvSpPr txBox="1">
            <a:spLocks/>
          </p:cNvSpPr>
          <p:nvPr/>
        </p:nvSpPr>
        <p:spPr>
          <a:xfrm>
            <a:off x="4715897" y="1989740"/>
            <a:ext cx="4338082" cy="2911954"/>
          </a:xfrm>
          <a:prstGeom prst="rect">
            <a:avLst/>
          </a:prstGeom>
        </p:spPr>
        <p:txBody>
          <a:bodyPr>
            <a:normAutofit/>
          </a:bodyPr>
          <a:lstStyle>
            <a:lvl1pPr marL="223838" indent="-223838" algn="l" defTabSz="914400" rtl="0" eaLnBrk="1" latinLnBrk="0" hangingPunct="1">
              <a:spcBef>
                <a:spcPct val="20000"/>
              </a:spcBef>
              <a:buClr>
                <a:schemeClr val="accent1"/>
              </a:buClr>
              <a:buSzPct val="90000"/>
              <a:buFont typeface="Wingdings" panose="05000000000000000000" pitchFamily="2" charset="2"/>
              <a:buChar char="§"/>
              <a:defRPr sz="1800" kern="1200">
                <a:solidFill>
                  <a:schemeClr val="accent3">
                    <a:lumMod val="50000"/>
                  </a:schemeClr>
                </a:solidFill>
                <a:latin typeface="+mn-lt"/>
                <a:ea typeface="+mn-ea"/>
                <a:cs typeface="+mn-cs"/>
              </a:defRPr>
            </a:lvl1pPr>
            <a:lvl2pPr marL="398463" indent="-173038" algn="l" defTabSz="914400" rtl="0" eaLnBrk="1" latinLnBrk="0" hangingPunct="1">
              <a:spcBef>
                <a:spcPct val="20000"/>
              </a:spcBef>
              <a:buClr>
                <a:schemeClr val="accent2"/>
              </a:buClr>
              <a:buFont typeface="Arial" panose="020B0604020202020204" pitchFamily="34" charset="0"/>
              <a:buChar char="›"/>
              <a:defRPr sz="1600" kern="1200">
                <a:solidFill>
                  <a:schemeClr val="accent3">
                    <a:lumMod val="50000"/>
                  </a:schemeClr>
                </a:solidFill>
                <a:latin typeface="+mn-lt"/>
                <a:ea typeface="+mn-ea"/>
                <a:cs typeface="+mn-cs"/>
              </a:defRPr>
            </a:lvl2pPr>
            <a:lvl3pPr marL="573088" indent="-174625" algn="l" defTabSz="914400" rtl="0" eaLnBrk="1" latinLnBrk="0" hangingPunct="1">
              <a:spcBef>
                <a:spcPct val="20000"/>
              </a:spcBef>
              <a:buFont typeface="Arial" panose="020B0604020202020204" pitchFamily="34" charset="0"/>
              <a:buChar char="•"/>
              <a:defRPr sz="1400" kern="1200">
                <a:solidFill>
                  <a:schemeClr val="accent3">
                    <a:lumMod val="50000"/>
                  </a:schemeClr>
                </a:solidFill>
                <a:latin typeface="+mn-lt"/>
                <a:ea typeface="+mn-ea"/>
                <a:cs typeface="+mn-cs"/>
              </a:defRPr>
            </a:lvl3pPr>
            <a:lvl4pPr marL="739775" indent="-169863" algn="l" defTabSz="914400" rtl="0" eaLnBrk="1" latinLnBrk="0" hangingPunct="1">
              <a:spcBef>
                <a:spcPct val="20000"/>
              </a:spcBef>
              <a:buFont typeface="Arial" panose="020B0604020202020204" pitchFamily="34" charset="0"/>
              <a:buChar char="-"/>
              <a:defRPr sz="1200" kern="1200">
                <a:solidFill>
                  <a:schemeClr val="accent3">
                    <a:lumMod val="50000"/>
                  </a:schemeClr>
                </a:solidFill>
                <a:latin typeface="+mn-lt"/>
                <a:ea typeface="+mn-ea"/>
                <a:cs typeface="+mn-cs"/>
              </a:defRPr>
            </a:lvl4pPr>
            <a:lvl5pPr marL="917575" indent="-174625" algn="l" defTabSz="914400" rtl="0" eaLnBrk="1" latinLnBrk="0" hangingPunct="1">
              <a:spcBef>
                <a:spcPct val="20000"/>
              </a:spcBef>
              <a:buSzPct val="90000"/>
              <a:buFont typeface="Arial" panose="020B0604020202020204" pitchFamily="34" charset="0"/>
              <a:buChar char="»"/>
              <a:defRPr sz="12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00"/>
              </a:spcBef>
              <a:spcAft>
                <a:spcPts val="100"/>
              </a:spcAft>
            </a:pPr>
            <a:r>
              <a:rPr lang="en-US" dirty="0"/>
              <a:t>Discounts on hearing aids and one year of free follow-up care</a:t>
            </a:r>
          </a:p>
          <a:p>
            <a:pPr>
              <a:spcBef>
                <a:spcPts val="100"/>
              </a:spcBef>
              <a:spcAft>
                <a:spcPts val="100"/>
              </a:spcAft>
            </a:pPr>
            <a:r>
              <a:rPr lang="en-US" dirty="0"/>
              <a:t>62% average savings off retail hearing aid pricing, with a best-price guarantee of 5%</a:t>
            </a:r>
          </a:p>
          <a:p>
            <a:pPr>
              <a:spcBef>
                <a:spcPts val="100"/>
              </a:spcBef>
              <a:spcAft>
                <a:spcPts val="100"/>
              </a:spcAft>
            </a:pPr>
            <a:r>
              <a:rPr lang="en-US" dirty="0"/>
              <a:t>Call </a:t>
            </a:r>
            <a:r>
              <a:rPr lang="en-US" dirty="0" err="1"/>
              <a:t>Amplifon</a:t>
            </a:r>
            <a:r>
              <a:rPr lang="en-US" dirty="0"/>
              <a:t> at </a:t>
            </a:r>
            <a:r>
              <a:rPr lang="en-US" b="1" dirty="0"/>
              <a:t>888-779-1429</a:t>
            </a:r>
          </a:p>
        </p:txBody>
      </p:sp>
    </p:spTree>
    <p:extLst>
      <p:ext uri="{BB962C8B-B14F-4D97-AF65-F5344CB8AC3E}">
        <p14:creationId xmlns:p14="http://schemas.microsoft.com/office/powerpoint/2010/main" val="165665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Plan </a:t>
            </a:r>
            <a:r>
              <a:rPr lang="en-US" sz="1800" dirty="0">
                <a:solidFill>
                  <a:schemeClr val="accent3"/>
                </a:solidFill>
              </a:rPr>
              <a:t>Provided through Superior Vision</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18</a:t>
            </a:fld>
            <a:endParaRPr lang="en-US" dirty="0"/>
          </a:p>
        </p:txBody>
      </p:sp>
      <p:sp>
        <p:nvSpPr>
          <p:cNvPr id="6" name="TextBox 5"/>
          <p:cNvSpPr txBox="1"/>
          <p:nvPr/>
        </p:nvSpPr>
        <p:spPr>
          <a:xfrm>
            <a:off x="1712050" y="5970835"/>
            <a:ext cx="6096000" cy="276999"/>
          </a:xfrm>
          <a:prstGeom prst="rect">
            <a:avLst/>
          </a:prstGeom>
          <a:noFill/>
        </p:spPr>
        <p:txBody>
          <a:bodyPr wrap="square" rtlCol="0">
            <a:spAutoFit/>
          </a:bodyPr>
          <a:lstStyle/>
          <a:p>
            <a:r>
              <a:rPr lang="en-US" sz="1200" dirty="0"/>
              <a:t>This is an abbreviated list of services, see the carrier plan documents for full plan details.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2331" y="5568295"/>
            <a:ext cx="1273694" cy="445122"/>
          </a:xfrm>
          <a:prstGeom prst="rect">
            <a:avLst/>
          </a:prstGeom>
        </p:spPr>
      </p:pic>
      <p:sp>
        <p:nvSpPr>
          <p:cNvPr id="5" name="Control 1"/>
          <p:cNvSpPr>
            <a:spLocks noChangeArrowheads="1" noChangeShapeType="1"/>
          </p:cNvSpPr>
          <p:nvPr/>
        </p:nvSpPr>
        <p:spPr bwMode="auto">
          <a:xfrm>
            <a:off x="2116138" y="6054725"/>
            <a:ext cx="6284912" cy="3794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1" name="Control 2"/>
          <p:cNvSpPr>
            <a:spLocks noChangeArrowheads="1" noChangeShapeType="1"/>
          </p:cNvSpPr>
          <p:nvPr/>
        </p:nvSpPr>
        <p:spPr bwMode="auto">
          <a:xfrm>
            <a:off x="8252575" y="12937023"/>
            <a:ext cx="4276725" cy="13049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099" name="Picture 3" descr="Image result for superior vi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216" y="337015"/>
            <a:ext cx="2671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p:cNvPicPr>
            <a:picLocks noChangeAspect="1"/>
          </p:cNvPicPr>
          <p:nvPr/>
        </p:nvPicPr>
        <p:blipFill rotWithShape="1">
          <a:blip r:embed="rId5"/>
          <a:srcRect l="2720" t="3022" r="1919" b="1471"/>
          <a:stretch/>
        </p:blipFill>
        <p:spPr>
          <a:xfrm>
            <a:off x="1138149" y="1125135"/>
            <a:ext cx="6933253" cy="4389120"/>
          </a:xfrm>
          <a:prstGeom prst="rect">
            <a:avLst/>
          </a:prstGeom>
        </p:spPr>
      </p:pic>
    </p:spTree>
    <p:extLst>
      <p:ext uri="{BB962C8B-B14F-4D97-AF65-F5344CB8AC3E}">
        <p14:creationId xmlns:p14="http://schemas.microsoft.com/office/powerpoint/2010/main" val="288230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Plan </a:t>
            </a:r>
            <a:r>
              <a:rPr lang="en-US" sz="1800" dirty="0">
                <a:solidFill>
                  <a:schemeClr val="accent3"/>
                </a:solidFill>
              </a:rPr>
              <a:t>Provided through Superior Vision</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19</a:t>
            </a:fld>
            <a:endParaRPr lang="en-US" dirty="0"/>
          </a:p>
        </p:txBody>
      </p:sp>
      <p:sp>
        <p:nvSpPr>
          <p:cNvPr id="5" name="Control 1"/>
          <p:cNvSpPr>
            <a:spLocks noChangeArrowheads="1" noChangeShapeType="1"/>
          </p:cNvSpPr>
          <p:nvPr/>
        </p:nvSpPr>
        <p:spPr bwMode="auto">
          <a:xfrm>
            <a:off x="2116138" y="6054725"/>
            <a:ext cx="6284912" cy="3794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1" name="Control 2"/>
          <p:cNvSpPr>
            <a:spLocks noChangeArrowheads="1" noChangeShapeType="1"/>
          </p:cNvSpPr>
          <p:nvPr/>
        </p:nvSpPr>
        <p:spPr bwMode="auto">
          <a:xfrm>
            <a:off x="8252575" y="12937023"/>
            <a:ext cx="4276725" cy="13049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099" name="Picture 3" descr="Image result for superior vi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16" y="337015"/>
            <a:ext cx="2671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 Placeholder 3"/>
          <p:cNvSpPr>
            <a:spLocks noGrp="1"/>
          </p:cNvSpPr>
          <p:nvPr>
            <p:ph type="body" sz="quarter" idx="11"/>
          </p:nvPr>
        </p:nvSpPr>
        <p:spPr>
          <a:xfrm>
            <a:off x="370003" y="1251284"/>
            <a:ext cx="4351648" cy="4803441"/>
          </a:xfrm>
          <a:ln>
            <a:solidFill>
              <a:schemeClr val="accent1"/>
            </a:solidFill>
          </a:ln>
        </p:spPr>
        <p:txBody>
          <a:bodyPr>
            <a:normAutofit/>
          </a:bodyPr>
          <a:lstStyle/>
          <a:p>
            <a:r>
              <a:rPr lang="en-US" dirty="0"/>
              <a:t>New Vision Plan Features</a:t>
            </a:r>
          </a:p>
          <a:p>
            <a:pPr lvl="1"/>
            <a:r>
              <a:rPr lang="en-US" sz="1400" dirty="0"/>
              <a:t>Glasses.com, 1-800 Contacts and ContactsDirect.com have partnered with Superior Vision</a:t>
            </a:r>
          </a:p>
          <a:p>
            <a:pPr lvl="1"/>
            <a:r>
              <a:rPr lang="en-US" sz="1400" dirty="0" smtClean="0"/>
              <a:t>Hearing </a:t>
            </a:r>
            <a:r>
              <a:rPr lang="en-US" sz="1400" dirty="0"/>
              <a:t>Care Plan  </a:t>
            </a:r>
          </a:p>
          <a:p>
            <a:pPr lvl="2"/>
            <a:r>
              <a:rPr lang="en-US" dirty="0"/>
              <a:t>Included with Vision Plan Benefit </a:t>
            </a:r>
          </a:p>
          <a:p>
            <a:pPr lvl="2"/>
            <a:r>
              <a:rPr lang="en-US" dirty="0"/>
              <a:t>Extends to family members of the </a:t>
            </a:r>
            <a:r>
              <a:rPr lang="en-US" dirty="0" smtClean="0"/>
              <a:t>employee, Dependents </a:t>
            </a:r>
            <a:r>
              <a:rPr lang="en-US" dirty="0"/>
              <a:t>do not have to be enrolled on the vision plan </a:t>
            </a:r>
            <a:endParaRPr lang="en-US" dirty="0" smtClean="0"/>
          </a:p>
          <a:p>
            <a:pPr lvl="2"/>
            <a:r>
              <a:rPr lang="en-US" dirty="0" smtClean="0"/>
              <a:t>Free hearing exams &amp; discounts on hearing aids. </a:t>
            </a:r>
          </a:p>
          <a:p>
            <a:pPr lvl="2"/>
            <a:r>
              <a:rPr lang="en-US" dirty="0" smtClean="0"/>
              <a:t>4 </a:t>
            </a:r>
            <a:r>
              <a:rPr lang="en-US" dirty="0"/>
              <a:t>year warranty on hearing aids vs. </a:t>
            </a:r>
            <a:r>
              <a:rPr lang="en-US" dirty="0" smtClean="0"/>
              <a:t>3 years from </a:t>
            </a:r>
            <a:r>
              <a:rPr lang="en-US" dirty="0"/>
              <a:t>the </a:t>
            </a:r>
            <a:r>
              <a:rPr lang="en-US" dirty="0" smtClean="0"/>
              <a:t>competition plus 4 </a:t>
            </a:r>
            <a:r>
              <a:rPr lang="en-US" dirty="0"/>
              <a:t>year battery replacement </a:t>
            </a:r>
          </a:p>
          <a:p>
            <a:pPr lvl="2"/>
            <a:r>
              <a:rPr lang="en-US" dirty="0"/>
              <a:t>Price match guarantee</a:t>
            </a:r>
          </a:p>
          <a:p>
            <a:pPr lvl="2"/>
            <a:r>
              <a:rPr lang="en-US" dirty="0"/>
              <a:t>60 day money-back guarantee on hearing aid purchases</a:t>
            </a:r>
          </a:p>
        </p:txBody>
      </p:sp>
      <p:sp>
        <p:nvSpPr>
          <p:cNvPr id="12" name="Rectangle 11"/>
          <p:cNvSpPr/>
          <p:nvPr/>
        </p:nvSpPr>
        <p:spPr>
          <a:xfrm>
            <a:off x="877534" y="5033305"/>
            <a:ext cx="3336587" cy="1138773"/>
          </a:xfrm>
          <a:prstGeom prst="rect">
            <a:avLst/>
          </a:prstGeom>
        </p:spPr>
        <p:txBody>
          <a:bodyPr wrap="square">
            <a:spAutoFit/>
          </a:bodyPr>
          <a:lstStyle/>
          <a:p>
            <a:pPr algn="ctr"/>
            <a:r>
              <a:rPr lang="en-US" b="1" dirty="0">
                <a:solidFill>
                  <a:srgbClr val="005C97"/>
                </a:solidFill>
              </a:rPr>
              <a:t>Hearing Care Plan </a:t>
            </a:r>
          </a:p>
          <a:p>
            <a:pPr algn="ctr"/>
            <a:r>
              <a:rPr lang="en-US" sz="1600" dirty="0">
                <a:solidFill>
                  <a:srgbClr val="005C97"/>
                </a:solidFill>
              </a:rPr>
              <a:t>Call 1.888.494.1272 or go to www.superiorvision.yourhearing.com</a:t>
            </a:r>
            <a:endParaRPr lang="en-US" sz="1600" dirty="0"/>
          </a:p>
          <a:p>
            <a:endParaRPr lang="en-US" dirty="0"/>
          </a:p>
        </p:txBody>
      </p:sp>
      <p:pic>
        <p:nvPicPr>
          <p:cNvPr id="13" name="Picture 12"/>
          <p:cNvPicPr>
            <a:picLocks noChangeAspect="1"/>
          </p:cNvPicPr>
          <p:nvPr/>
        </p:nvPicPr>
        <p:blipFill rotWithShape="1">
          <a:blip r:embed="rId4"/>
          <a:srcRect l="3101" t="4218" r="5165" b="4452"/>
          <a:stretch/>
        </p:blipFill>
        <p:spPr>
          <a:xfrm>
            <a:off x="4803006" y="2091482"/>
            <a:ext cx="4225491" cy="2991219"/>
          </a:xfrm>
          <a:prstGeom prst="rect">
            <a:avLst/>
          </a:prstGeom>
        </p:spPr>
      </p:pic>
    </p:spTree>
    <p:extLst>
      <p:ext uri="{BB962C8B-B14F-4D97-AF65-F5344CB8AC3E}">
        <p14:creationId xmlns:p14="http://schemas.microsoft.com/office/powerpoint/2010/main" val="14573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Slide Number Placeholder 2"/>
          <p:cNvSpPr>
            <a:spLocks noGrp="1"/>
          </p:cNvSpPr>
          <p:nvPr>
            <p:ph type="sldNum" sz="quarter" idx="10"/>
          </p:nvPr>
        </p:nvSpPr>
        <p:spPr/>
        <p:txBody>
          <a:bodyPr/>
          <a:lstStyle/>
          <a:p>
            <a:fld id="{62E34B0B-B274-4B6D-9959-25F4AB49A41C}" type="slidenum">
              <a:rPr lang="en-US" smtClean="0"/>
              <a:pPr/>
              <a:t>2</a:t>
            </a:fld>
            <a:endParaRPr lang="en-US" dirty="0"/>
          </a:p>
        </p:txBody>
      </p:sp>
      <p:sp>
        <p:nvSpPr>
          <p:cNvPr id="10" name="Text Placeholder 3"/>
          <p:cNvSpPr>
            <a:spLocks noGrp="1"/>
          </p:cNvSpPr>
          <p:nvPr>
            <p:ph type="body" sz="quarter" idx="11"/>
          </p:nvPr>
        </p:nvSpPr>
        <p:spPr>
          <a:xfrm>
            <a:off x="535987" y="1082586"/>
            <a:ext cx="8136204" cy="4908639"/>
          </a:xfrm>
        </p:spPr>
        <p:txBody>
          <a:bodyPr>
            <a:normAutofit/>
          </a:bodyPr>
          <a:lstStyle/>
          <a:p>
            <a:pPr marL="0" indent="0">
              <a:buNone/>
            </a:pPr>
            <a:r>
              <a:rPr lang="en-US" b="1" dirty="0" smtClean="0"/>
              <a:t>New  </a:t>
            </a:r>
            <a:endParaRPr lang="en-US" b="1" dirty="0"/>
          </a:p>
          <a:p>
            <a:r>
              <a:rPr lang="en-US" dirty="0" smtClean="0"/>
              <a:t>Medical Plan Options</a:t>
            </a:r>
          </a:p>
          <a:p>
            <a:pPr lvl="1"/>
            <a:r>
              <a:rPr lang="en-US" dirty="0" smtClean="0">
                <a:solidFill>
                  <a:srgbClr val="515E66"/>
                </a:solidFill>
              </a:rPr>
              <a:t>Rose Plan &amp; Azalea Plan </a:t>
            </a:r>
          </a:p>
          <a:p>
            <a:pPr lvl="1"/>
            <a:r>
              <a:rPr lang="en-US" dirty="0" smtClean="0">
                <a:solidFill>
                  <a:srgbClr val="515E66"/>
                </a:solidFill>
              </a:rPr>
              <a:t>New Rates </a:t>
            </a:r>
            <a:endParaRPr lang="en-US" dirty="0">
              <a:solidFill>
                <a:srgbClr val="515E66"/>
              </a:solidFill>
            </a:endParaRPr>
          </a:p>
          <a:p>
            <a:r>
              <a:rPr lang="en-US" dirty="0" smtClean="0"/>
              <a:t>Decision Support Tools </a:t>
            </a:r>
            <a:endParaRPr lang="en-US" dirty="0">
              <a:solidFill>
                <a:srgbClr val="515E66"/>
              </a:solidFill>
            </a:endParaRPr>
          </a:p>
          <a:p>
            <a:pPr lvl="1"/>
            <a:r>
              <a:rPr lang="en-US" dirty="0" err="1" smtClean="0"/>
              <a:t>PLANselect</a:t>
            </a:r>
            <a:r>
              <a:rPr lang="en-US" dirty="0" smtClean="0"/>
              <a:t> </a:t>
            </a:r>
          </a:p>
          <a:p>
            <a:pPr lvl="2"/>
            <a:r>
              <a:rPr lang="en-US" dirty="0" err="1" smtClean="0"/>
              <a:t>PLANselect</a:t>
            </a:r>
            <a:r>
              <a:rPr lang="en-US" dirty="0" smtClean="0"/>
              <a:t>: Medical Plans</a:t>
            </a:r>
          </a:p>
          <a:p>
            <a:pPr lvl="1"/>
            <a:r>
              <a:rPr lang="en-US" dirty="0" smtClean="0"/>
              <a:t>Run multiple scenarios</a:t>
            </a:r>
          </a:p>
          <a:p>
            <a:pPr lvl="1"/>
            <a:r>
              <a:rPr lang="en-US" dirty="0"/>
              <a:t>Based on the actual average cost of claims for the zip code you enter. </a:t>
            </a:r>
          </a:p>
          <a:p>
            <a:pPr lvl="1"/>
            <a:endParaRPr lang="en-US" dirty="0"/>
          </a:p>
        </p:txBody>
      </p:sp>
      <p:pic>
        <p:nvPicPr>
          <p:cNvPr id="11" name="Picture 10"/>
          <p:cNvPicPr>
            <a:picLocks noChangeAspect="1"/>
          </p:cNvPicPr>
          <p:nvPr/>
        </p:nvPicPr>
        <p:blipFill rotWithShape="1">
          <a:blip r:embed="rId3"/>
          <a:srcRect b="7725"/>
          <a:stretch/>
        </p:blipFill>
        <p:spPr>
          <a:xfrm>
            <a:off x="1090870" y="3838470"/>
            <a:ext cx="6768615" cy="2335318"/>
          </a:xfrm>
          <a:prstGeom prst="rect">
            <a:avLst/>
          </a:prstGeom>
        </p:spPr>
      </p:pic>
    </p:spTree>
    <p:extLst>
      <p:ext uri="{BB962C8B-B14F-4D97-AF65-F5344CB8AC3E}">
        <p14:creationId xmlns:p14="http://schemas.microsoft.com/office/powerpoint/2010/main" val="2474233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Plan </a:t>
            </a:r>
            <a:r>
              <a:rPr lang="en-US" sz="1800" dirty="0">
                <a:solidFill>
                  <a:schemeClr val="accent3"/>
                </a:solidFill>
              </a:rPr>
              <a:t>Provided through Superior Vision</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20</a:t>
            </a:fld>
            <a:endParaRPr lang="en-US" dirty="0"/>
          </a:p>
        </p:txBody>
      </p:sp>
      <p:sp>
        <p:nvSpPr>
          <p:cNvPr id="5" name="Control 1"/>
          <p:cNvSpPr>
            <a:spLocks noChangeArrowheads="1" noChangeShapeType="1"/>
          </p:cNvSpPr>
          <p:nvPr/>
        </p:nvSpPr>
        <p:spPr bwMode="auto">
          <a:xfrm>
            <a:off x="2116138" y="6054725"/>
            <a:ext cx="6284912" cy="3794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1" name="Control 2"/>
          <p:cNvSpPr>
            <a:spLocks noChangeArrowheads="1" noChangeShapeType="1"/>
          </p:cNvSpPr>
          <p:nvPr/>
        </p:nvSpPr>
        <p:spPr bwMode="auto">
          <a:xfrm>
            <a:off x="8252575" y="12937023"/>
            <a:ext cx="4276725" cy="13049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099" name="Picture 3" descr="Image result for superior vi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216" y="337015"/>
            <a:ext cx="2671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Placeholder 3"/>
          <p:cNvSpPr>
            <a:spLocks noGrp="1"/>
          </p:cNvSpPr>
          <p:nvPr>
            <p:ph type="body" sz="quarter" idx="11"/>
          </p:nvPr>
        </p:nvSpPr>
        <p:spPr>
          <a:xfrm>
            <a:off x="1166065" y="1174393"/>
            <a:ext cx="6618225" cy="4845109"/>
          </a:xfrm>
        </p:spPr>
        <p:txBody>
          <a:bodyPr>
            <a:normAutofit/>
          </a:bodyPr>
          <a:lstStyle/>
          <a:p>
            <a:r>
              <a:rPr lang="en-US" dirty="0" smtClean="0"/>
              <a:t>Visit our virtual open enrollment experience</a:t>
            </a:r>
            <a:endParaRPr lang="en-US" dirty="0"/>
          </a:p>
          <a:p>
            <a:pPr lvl="2"/>
            <a:r>
              <a:rPr lang="en-US" sz="1800" b="1" u="sng" dirty="0" smtClean="0">
                <a:solidFill>
                  <a:srgbClr val="005C97"/>
                </a:solidFill>
              </a:rPr>
              <a:t>superiorvisionoe.com</a:t>
            </a:r>
            <a:r>
              <a:rPr lang="en-US" sz="1800" dirty="0" smtClean="0"/>
              <a:t> </a:t>
            </a:r>
          </a:p>
          <a:p>
            <a:pPr lvl="3"/>
            <a:r>
              <a:rPr lang="en-US" sz="1600" dirty="0" smtClean="0"/>
              <a:t>Plan Details</a:t>
            </a:r>
          </a:p>
          <a:p>
            <a:pPr lvl="3"/>
            <a:r>
              <a:rPr lang="en-US" sz="1600" dirty="0" smtClean="0"/>
              <a:t>Eye Health &amp; Wellness</a:t>
            </a:r>
          </a:p>
          <a:p>
            <a:pPr lvl="3"/>
            <a:r>
              <a:rPr lang="en-US" sz="1600" dirty="0" smtClean="0"/>
              <a:t>Video </a:t>
            </a:r>
          </a:p>
          <a:p>
            <a:pPr lvl="4"/>
            <a:r>
              <a:rPr lang="en-US" sz="1600" dirty="0"/>
              <a:t>. All who watch our video will be eligible for a chance to win a prize</a:t>
            </a:r>
            <a:r>
              <a:rPr lang="en-US" sz="1600" dirty="0" smtClean="0"/>
              <a:t>!</a:t>
            </a:r>
          </a:p>
        </p:txBody>
      </p:sp>
      <p:graphicFrame>
        <p:nvGraphicFramePr>
          <p:cNvPr id="12" name="Object 11"/>
          <p:cNvGraphicFramePr>
            <a:graphicFrameLocks noChangeAspect="1"/>
          </p:cNvGraphicFramePr>
          <p:nvPr>
            <p:extLst>
              <p:ext uri="{D42A27DB-BD31-4B8C-83A1-F6EECF244321}">
                <p14:modId xmlns:p14="http://schemas.microsoft.com/office/powerpoint/2010/main" val="1490598380"/>
              </p:ext>
            </p:extLst>
          </p:nvPr>
        </p:nvGraphicFramePr>
        <p:xfrm>
          <a:off x="636770" y="1518701"/>
          <a:ext cx="926401" cy="914400"/>
        </p:xfrm>
        <a:graphic>
          <a:graphicData uri="http://schemas.openxmlformats.org/presentationml/2006/ole">
            <mc:AlternateContent xmlns:mc="http://schemas.openxmlformats.org/markup-compatibility/2006">
              <mc:Choice xmlns:v="urn:schemas-microsoft-com:vml" Requires="v">
                <p:oleObj spid="_x0000_s1104" r:id="rId5" imgW="453960" imgH="475200" progId="">
                  <p:embed/>
                </p:oleObj>
              </mc:Choice>
              <mc:Fallback>
                <p:oleObj r:id="rId5" imgW="453960" imgH="475200" progId="">
                  <p:embed/>
                  <p:pic>
                    <p:nvPicPr>
                      <p:cNvPr id="8" name="Object 7"/>
                      <p:cNvPicPr/>
                      <p:nvPr/>
                    </p:nvPicPr>
                    <p:blipFill>
                      <a:blip r:embed="rId6"/>
                      <a:stretch>
                        <a:fillRect/>
                      </a:stretch>
                    </p:blipFill>
                    <p:spPr>
                      <a:xfrm>
                        <a:off x="636770" y="1518701"/>
                        <a:ext cx="926401" cy="9144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78692158"/>
              </p:ext>
            </p:extLst>
          </p:nvPr>
        </p:nvGraphicFramePr>
        <p:xfrm>
          <a:off x="4097814" y="1709770"/>
          <a:ext cx="926401" cy="914400"/>
        </p:xfrm>
        <a:graphic>
          <a:graphicData uri="http://schemas.openxmlformats.org/presentationml/2006/ole">
            <mc:AlternateContent xmlns:mc="http://schemas.openxmlformats.org/markup-compatibility/2006">
              <mc:Choice xmlns:v="urn:schemas-microsoft-com:vml" Requires="v">
                <p:oleObj spid="_x0000_s1105" r:id="rId7" imgW="453960" imgH="475200" progId="">
                  <p:embed/>
                </p:oleObj>
              </mc:Choice>
              <mc:Fallback>
                <p:oleObj r:id="rId7" imgW="453960" imgH="475200" progId="">
                  <p:embed/>
                  <p:pic>
                    <p:nvPicPr>
                      <p:cNvPr id="9" name="Object 8"/>
                      <p:cNvPicPr/>
                      <p:nvPr/>
                    </p:nvPicPr>
                    <p:blipFill>
                      <a:blip r:embed="rId8"/>
                      <a:stretch>
                        <a:fillRect/>
                      </a:stretch>
                    </p:blipFill>
                    <p:spPr>
                      <a:xfrm>
                        <a:off x="4097814" y="1709770"/>
                        <a:ext cx="926401" cy="914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81163139"/>
              </p:ext>
            </p:extLst>
          </p:nvPr>
        </p:nvGraphicFramePr>
        <p:xfrm>
          <a:off x="702864" y="2771292"/>
          <a:ext cx="926401" cy="914400"/>
        </p:xfrm>
        <a:graphic>
          <a:graphicData uri="http://schemas.openxmlformats.org/presentationml/2006/ole">
            <mc:AlternateContent xmlns:mc="http://schemas.openxmlformats.org/markup-compatibility/2006">
              <mc:Choice xmlns:v="urn:schemas-microsoft-com:vml" Requires="v">
                <p:oleObj spid="_x0000_s1106" r:id="rId9" imgW="453960" imgH="475200" progId="">
                  <p:embed/>
                </p:oleObj>
              </mc:Choice>
              <mc:Fallback>
                <p:oleObj r:id="rId9" imgW="453960" imgH="475200" progId="">
                  <p:embed/>
                  <p:pic>
                    <p:nvPicPr>
                      <p:cNvPr id="10" name="Object 9"/>
                      <p:cNvPicPr/>
                      <p:nvPr/>
                    </p:nvPicPr>
                    <p:blipFill>
                      <a:blip r:embed="rId10"/>
                      <a:stretch>
                        <a:fillRect/>
                      </a:stretch>
                    </p:blipFill>
                    <p:spPr>
                      <a:xfrm>
                        <a:off x="702864" y="2771292"/>
                        <a:ext cx="926401" cy="914400"/>
                      </a:xfrm>
                      <a:prstGeom prst="rect">
                        <a:avLst/>
                      </a:prstGeom>
                    </p:spPr>
                  </p:pic>
                </p:oleObj>
              </mc:Fallback>
            </mc:AlternateContent>
          </a:graphicData>
        </a:graphic>
      </p:graphicFrame>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10893" y="3523925"/>
            <a:ext cx="3391769" cy="1982576"/>
          </a:xfrm>
          <a:prstGeom prst="rect">
            <a:avLst/>
          </a:prstGeom>
        </p:spPr>
      </p:pic>
      <p:sp>
        <p:nvSpPr>
          <p:cNvPr id="4" name="Rectangle 3"/>
          <p:cNvSpPr/>
          <p:nvPr/>
        </p:nvSpPr>
        <p:spPr>
          <a:xfrm>
            <a:off x="698922" y="5898614"/>
            <a:ext cx="9049680" cy="276999"/>
          </a:xfrm>
          <a:prstGeom prst="rect">
            <a:avLst/>
          </a:prstGeom>
        </p:spPr>
        <p:txBody>
          <a:bodyPr wrap="square">
            <a:spAutoFit/>
          </a:bodyPr>
          <a:lstStyle/>
          <a:p>
            <a:pPr lvl="1"/>
            <a:r>
              <a:rPr lang="en-US" sz="1200" dirty="0"/>
              <a:t>Please note – enrollments will be completed through </a:t>
            </a:r>
            <a:r>
              <a:rPr lang="en-US" sz="1200" dirty="0" err="1"/>
              <a:t>HealthFirst</a:t>
            </a:r>
            <a:r>
              <a:rPr lang="en-US" sz="1200" dirty="0"/>
              <a:t>. The </a:t>
            </a:r>
            <a:r>
              <a:rPr lang="en-US" sz="1200" dirty="0" err="1" smtClean="0"/>
              <a:t>SuperiorVisionOE</a:t>
            </a:r>
            <a:r>
              <a:rPr lang="en-US" sz="1200" dirty="0" smtClean="0"/>
              <a:t> </a:t>
            </a:r>
            <a:r>
              <a:rPr lang="en-US" sz="1200" dirty="0"/>
              <a:t>site is just informational. </a:t>
            </a:r>
            <a:endParaRPr lang="en-US" sz="1400" dirty="0"/>
          </a:p>
        </p:txBody>
      </p:sp>
    </p:spTree>
    <p:extLst>
      <p:ext uri="{BB962C8B-B14F-4D97-AF65-F5344CB8AC3E}">
        <p14:creationId xmlns:p14="http://schemas.microsoft.com/office/powerpoint/2010/main" val="361811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&amp; Vision Plan Premiums </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21</a:t>
            </a:fld>
            <a:endParaRPr lang="en-US" dirty="0"/>
          </a:p>
        </p:txBody>
      </p:sp>
      <p:sp>
        <p:nvSpPr>
          <p:cNvPr id="15" name="Control 4"/>
          <p:cNvSpPr>
            <a:spLocks noChangeArrowheads="1" noChangeShapeType="1"/>
          </p:cNvSpPr>
          <p:nvPr/>
        </p:nvSpPr>
        <p:spPr bwMode="auto">
          <a:xfrm>
            <a:off x="3228975" y="7373938"/>
            <a:ext cx="3073400" cy="13525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531316041"/>
              </p:ext>
            </p:extLst>
          </p:nvPr>
        </p:nvGraphicFramePr>
        <p:xfrm>
          <a:off x="884061" y="1186225"/>
          <a:ext cx="4145533" cy="2086407"/>
        </p:xfrm>
        <a:graphic>
          <a:graphicData uri="http://schemas.openxmlformats.org/drawingml/2006/table">
            <a:tbl>
              <a:tblPr/>
              <a:tblGrid>
                <a:gridCol w="1457550">
                  <a:extLst>
                    <a:ext uri="{9D8B030D-6E8A-4147-A177-3AD203B41FA5}">
                      <a16:colId xmlns:a16="http://schemas.microsoft.com/office/drawing/2014/main" val="1911630829"/>
                    </a:ext>
                  </a:extLst>
                </a:gridCol>
                <a:gridCol w="1385603">
                  <a:extLst>
                    <a:ext uri="{9D8B030D-6E8A-4147-A177-3AD203B41FA5}">
                      <a16:colId xmlns:a16="http://schemas.microsoft.com/office/drawing/2014/main" val="3131406494"/>
                    </a:ext>
                  </a:extLst>
                </a:gridCol>
                <a:gridCol w="1302380">
                  <a:extLst>
                    <a:ext uri="{9D8B030D-6E8A-4147-A177-3AD203B41FA5}">
                      <a16:colId xmlns:a16="http://schemas.microsoft.com/office/drawing/2014/main" val="1775432939"/>
                    </a:ext>
                  </a:extLst>
                </a:gridCol>
              </a:tblGrid>
              <a:tr h="277647">
                <a:tc>
                  <a:txBody>
                    <a:bodyPr/>
                    <a:lstStyle/>
                    <a:p>
                      <a:pPr marR="0" indent="0" algn="ctr" rtl="0">
                        <a:lnSpc>
                          <a:spcPct val="119000"/>
                        </a:lnSpc>
                        <a:spcBef>
                          <a:spcPts val="0"/>
                        </a:spcBef>
                        <a:spcAft>
                          <a:spcPts val="600"/>
                        </a:spcAft>
                      </a:pPr>
                      <a:r>
                        <a:rPr lang="en-US" sz="1000" b="1" kern="1400" cap="all">
                          <a:ln>
                            <a:noFill/>
                          </a:ln>
                          <a:solidFill>
                            <a:srgbClr val="A6A6A6"/>
                          </a:solidFill>
                          <a:effectLst/>
                          <a:latin typeface="Segoe UI Black" panose="020B0A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400" b="1" kern="1400" cap="all" dirty="0">
                          <a:ln>
                            <a:noFill/>
                          </a:ln>
                          <a:solidFill>
                            <a:srgbClr val="808080"/>
                          </a:solidFill>
                          <a:effectLst/>
                          <a:latin typeface="Segoe UI" panose="020B0502040204020203" pitchFamily="34" charset="0"/>
                        </a:rPr>
                        <a:t>Dental Plan </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57239384"/>
                  </a:ext>
                </a:extLst>
              </a:tr>
              <a:tr h="546887">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Per Pay Period</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3B56"/>
                    </a:solidFill>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Monthly 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3B56"/>
                    </a:solidFill>
                  </a:tcPr>
                </a:tc>
                <a:extLst>
                  <a:ext uri="{0D108BD9-81ED-4DB2-BD59-A6C34878D82A}">
                    <a16:rowId xmlns:a16="http://schemas.microsoft.com/office/drawing/2014/main" val="3578571320"/>
                  </a:ext>
                </a:extLst>
              </a:tr>
              <a:tr h="242875">
                <a:tc gridSpan="3">
                  <a:txBody>
                    <a:bodyPr/>
                    <a:lstStyle/>
                    <a:p>
                      <a:pPr marR="0" indent="0" algn="l" rtl="0">
                        <a:lnSpc>
                          <a:spcPct val="84000"/>
                        </a:lnSpc>
                        <a:spcBef>
                          <a:spcPts val="0"/>
                        </a:spcBef>
                        <a:spcAft>
                          <a:spcPts val="600"/>
                        </a:spcAft>
                      </a:pPr>
                      <a:r>
                        <a:rPr lang="en-US" sz="900" b="1" kern="1400" cap="all" dirty="0">
                          <a:ln>
                            <a:noFill/>
                          </a:ln>
                          <a:solidFill>
                            <a:srgbClr val="FFFFFF"/>
                          </a:solidFill>
                          <a:effectLst/>
                          <a:latin typeface="Segoe UI" panose="020B0502040204020203" pitchFamily="34" charset="0"/>
                        </a:rPr>
                        <a:t>Contributions</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B515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0948936"/>
                  </a:ext>
                </a:extLst>
              </a:tr>
              <a:tr h="208737">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Only</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$4.91</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$9.82</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extLst>
                  <a:ext uri="{0D108BD9-81ED-4DB2-BD59-A6C34878D82A}">
                    <a16:rowId xmlns:a16="http://schemas.microsoft.com/office/drawing/2014/main" val="628893202"/>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+Spouse</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$18.05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$36.10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extLst>
                  <a:ext uri="{0D108BD9-81ED-4DB2-BD59-A6C34878D82A}">
                    <a16:rowId xmlns:a16="http://schemas.microsoft.com/office/drawing/2014/main" val="2808506076"/>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Child(ren)</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$17.48</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$34.96</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extLst>
                  <a:ext uri="{0D108BD9-81ED-4DB2-BD59-A6C34878D82A}">
                    <a16:rowId xmlns:a16="http://schemas.microsoft.com/office/drawing/2014/main" val="2800057094"/>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Family</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$27.17</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tc>
                  <a:txBody>
                    <a:bodyPr/>
                    <a:lstStyle/>
                    <a:p>
                      <a:pPr marR="100203" indent="0" algn="ctr" rtl="0">
                        <a:lnSpc>
                          <a:spcPct val="119000"/>
                        </a:lnSpc>
                        <a:spcBef>
                          <a:spcPts val="0"/>
                        </a:spcBef>
                        <a:spcAft>
                          <a:spcPts val="600"/>
                        </a:spcAft>
                      </a:pPr>
                      <a:r>
                        <a:rPr lang="en-US" sz="900" b="1" kern="1400" dirty="0">
                          <a:ln>
                            <a:noFill/>
                          </a:ln>
                          <a:solidFill>
                            <a:srgbClr val="595959"/>
                          </a:solidFill>
                          <a:effectLst/>
                          <a:latin typeface="Segoe UI" panose="020B0502040204020203" pitchFamily="34" charset="0"/>
                        </a:rPr>
                        <a:t>$54.34</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EEBEE"/>
                    </a:solidFill>
                  </a:tcPr>
                </a:tc>
                <a:extLst>
                  <a:ext uri="{0D108BD9-81ED-4DB2-BD59-A6C34878D82A}">
                    <a16:rowId xmlns:a16="http://schemas.microsoft.com/office/drawing/2014/main" val="4050517361"/>
                  </a:ext>
                </a:extLst>
              </a:tr>
            </a:tbl>
          </a:graphicData>
        </a:graphic>
      </p:graphicFrame>
      <p:sp>
        <p:nvSpPr>
          <p:cNvPr id="13" name="Control 8"/>
          <p:cNvSpPr>
            <a:spLocks noChangeArrowheads="1" noChangeShapeType="1"/>
          </p:cNvSpPr>
          <p:nvPr/>
        </p:nvSpPr>
        <p:spPr bwMode="auto">
          <a:xfrm>
            <a:off x="2870200" y="6453188"/>
            <a:ext cx="4144963" cy="1941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105" name="Picture 9"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48" y="1902860"/>
            <a:ext cx="22399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777883225"/>
              </p:ext>
            </p:extLst>
          </p:nvPr>
        </p:nvGraphicFramePr>
        <p:xfrm>
          <a:off x="441022" y="3519350"/>
          <a:ext cx="5815399" cy="2413432"/>
        </p:xfrm>
        <a:graphic>
          <a:graphicData uri="http://schemas.openxmlformats.org/drawingml/2006/table">
            <a:tbl>
              <a:tblPr/>
              <a:tblGrid>
                <a:gridCol w="1291525">
                  <a:extLst>
                    <a:ext uri="{9D8B030D-6E8A-4147-A177-3AD203B41FA5}">
                      <a16:colId xmlns:a16="http://schemas.microsoft.com/office/drawing/2014/main" val="353306515"/>
                    </a:ext>
                  </a:extLst>
                </a:gridCol>
                <a:gridCol w="991402">
                  <a:extLst>
                    <a:ext uri="{9D8B030D-6E8A-4147-A177-3AD203B41FA5}">
                      <a16:colId xmlns:a16="http://schemas.microsoft.com/office/drawing/2014/main" val="1523467951"/>
                    </a:ext>
                  </a:extLst>
                </a:gridCol>
                <a:gridCol w="1203158">
                  <a:extLst>
                    <a:ext uri="{9D8B030D-6E8A-4147-A177-3AD203B41FA5}">
                      <a16:colId xmlns:a16="http://schemas.microsoft.com/office/drawing/2014/main" val="1633434937"/>
                    </a:ext>
                  </a:extLst>
                </a:gridCol>
                <a:gridCol w="1241659">
                  <a:extLst>
                    <a:ext uri="{9D8B030D-6E8A-4147-A177-3AD203B41FA5}">
                      <a16:colId xmlns:a16="http://schemas.microsoft.com/office/drawing/2014/main" val="3602746422"/>
                    </a:ext>
                  </a:extLst>
                </a:gridCol>
                <a:gridCol w="1087655">
                  <a:extLst>
                    <a:ext uri="{9D8B030D-6E8A-4147-A177-3AD203B41FA5}">
                      <a16:colId xmlns:a16="http://schemas.microsoft.com/office/drawing/2014/main" val="960510862"/>
                    </a:ext>
                  </a:extLst>
                </a:gridCol>
              </a:tblGrid>
              <a:tr h="277647">
                <a:tc>
                  <a:txBody>
                    <a:bodyPr/>
                    <a:lstStyle/>
                    <a:p>
                      <a:pPr marR="0" indent="0" algn="ctr" rtl="0">
                        <a:lnSpc>
                          <a:spcPct val="119000"/>
                        </a:lnSpc>
                        <a:spcBef>
                          <a:spcPts val="0"/>
                        </a:spcBef>
                        <a:spcAft>
                          <a:spcPts val="600"/>
                        </a:spcAft>
                      </a:pPr>
                      <a:r>
                        <a:rPr lang="en-US" sz="1400" b="1" kern="1400" cap="all">
                          <a:ln>
                            <a:noFill/>
                          </a:ln>
                          <a:solidFill>
                            <a:srgbClr val="808080"/>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gridSpan="4">
                  <a:txBody>
                    <a:bodyPr/>
                    <a:lstStyle/>
                    <a:p>
                      <a:pPr marR="0" indent="0" algn="ctr" rtl="0">
                        <a:lnSpc>
                          <a:spcPct val="119000"/>
                        </a:lnSpc>
                        <a:spcBef>
                          <a:spcPts val="0"/>
                        </a:spcBef>
                        <a:spcAft>
                          <a:spcPts val="600"/>
                        </a:spcAft>
                      </a:pPr>
                      <a:r>
                        <a:rPr lang="en-US" sz="1400" b="1" kern="1400" cap="all">
                          <a:ln>
                            <a:noFill/>
                          </a:ln>
                          <a:solidFill>
                            <a:srgbClr val="808080"/>
                          </a:solidFill>
                          <a:effectLst/>
                          <a:latin typeface="Segoe UI" panose="020B0502040204020203" pitchFamily="34" charset="0"/>
                        </a:rPr>
                        <a:t>Vision plans</a:t>
                      </a:r>
                      <a:endParaRPr lang="en-US" sz="1000" kern="1400">
                        <a:ln>
                          <a:noFill/>
                        </a:ln>
                        <a:solidFill>
                          <a:srgbClr val="000000"/>
                        </a:solidFill>
                        <a:effectLst/>
                        <a:latin typeface="Calibri" panose="020F0502020204030204" pitchFamily="34" charset="0"/>
                      </a:endParaRPr>
                    </a:p>
                  </a:txBody>
                  <a:tcPr marL="36576" marR="36576" marT="36576" marB="36576"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1286948"/>
                  </a:ext>
                </a:extLst>
              </a:tr>
              <a:tr h="281407">
                <a:tc>
                  <a:txBody>
                    <a:bodyPr/>
                    <a:lstStyle/>
                    <a:p>
                      <a:pPr marR="0" indent="0" algn="ctr" rtl="0">
                        <a:lnSpc>
                          <a:spcPct val="119000"/>
                        </a:lnSpc>
                        <a:spcBef>
                          <a:spcPts val="0"/>
                        </a:spcBef>
                        <a:spcAft>
                          <a:spcPts val="600"/>
                        </a:spcAft>
                      </a:pPr>
                      <a:r>
                        <a:rPr lang="en-US" sz="1400" b="1" kern="1400" cap="all">
                          <a:ln>
                            <a:noFill/>
                          </a:ln>
                          <a:solidFill>
                            <a:srgbClr val="808080"/>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200" b="1" kern="1400" cap="all">
                          <a:ln>
                            <a:noFill/>
                          </a:ln>
                          <a:solidFill>
                            <a:srgbClr val="808080"/>
                          </a:solidFill>
                          <a:effectLst/>
                          <a:latin typeface="Segoe UI" panose="020B0502040204020203" pitchFamily="34" charset="0"/>
                        </a:rPr>
                        <a:t>Gold $150 Buy-Up Plan 1</a:t>
                      </a:r>
                      <a:endParaRPr lang="en-US" sz="1000" kern="1400">
                        <a:ln>
                          <a:noFill/>
                        </a:ln>
                        <a:solidFill>
                          <a:srgbClr val="000000"/>
                        </a:solidFill>
                        <a:effectLst/>
                        <a:latin typeface="Calibri" panose="020F0502020204030204" pitchFamily="34" charset="0"/>
                      </a:endParaRPr>
                    </a:p>
                  </a:txBody>
                  <a:tcPr marL="36576" marR="36576" marT="36576" marB="36576"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200" b="1" kern="1400" cap="all">
                          <a:ln>
                            <a:noFill/>
                          </a:ln>
                          <a:solidFill>
                            <a:srgbClr val="808080"/>
                          </a:solidFill>
                          <a:effectLst/>
                          <a:latin typeface="Segoe UI" panose="020B0502040204020203" pitchFamily="34" charset="0"/>
                        </a:rPr>
                        <a:t>Gold $100 Base Plan 2</a:t>
                      </a:r>
                      <a:endParaRPr lang="en-US" sz="1000" kern="1400">
                        <a:ln>
                          <a:noFill/>
                        </a:ln>
                        <a:solidFill>
                          <a:srgbClr val="000000"/>
                        </a:solidFill>
                        <a:effectLst/>
                        <a:latin typeface="Calibri" panose="020F0502020204030204" pitchFamily="34" charset="0"/>
                      </a:endParaRPr>
                    </a:p>
                  </a:txBody>
                  <a:tcPr marL="36576" marR="36576" marT="36576" marB="36576"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1215028"/>
                  </a:ext>
                </a:extLst>
              </a:tr>
              <a:tr h="551650">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Per Pay Period</a:t>
                      </a:r>
                      <a:endParaRPr lang="en-US" sz="1000" kern="140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tc>
                  <a:txBody>
                    <a:bodyPr/>
                    <a:lstStyle/>
                    <a:p>
                      <a:pPr marR="0" indent="0" algn="ctr" rtl="0">
                        <a:lnSpc>
                          <a:spcPct val="84000"/>
                        </a:lnSpc>
                        <a:spcBef>
                          <a:spcPts val="0"/>
                        </a:spcBef>
                        <a:spcAft>
                          <a:spcPts val="600"/>
                        </a:spcAft>
                      </a:pPr>
                      <a:r>
                        <a:rPr lang="en-US" sz="900" b="1" kern="1400" dirty="0">
                          <a:ln>
                            <a:noFill/>
                          </a:ln>
                          <a:solidFill>
                            <a:srgbClr val="FFFFFF"/>
                          </a:solidFill>
                          <a:effectLst/>
                          <a:latin typeface="Segoe UI" panose="020B0502040204020203" pitchFamily="34" charset="0"/>
                        </a:rPr>
                        <a:t>Employee Monthly Contribution ($)</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tc>
                  <a:txBody>
                    <a:bodyPr/>
                    <a:lstStyle/>
                    <a:p>
                      <a:pPr marR="0" indent="0" algn="ctr" rtl="0">
                        <a:lnSpc>
                          <a:spcPct val="84000"/>
                        </a:lnSpc>
                        <a:spcBef>
                          <a:spcPts val="0"/>
                        </a:spcBef>
                        <a:spcAft>
                          <a:spcPts val="600"/>
                        </a:spcAft>
                      </a:pPr>
                      <a:r>
                        <a:rPr lang="en-US" sz="900" b="1" kern="1400" dirty="0">
                          <a:ln>
                            <a:noFill/>
                          </a:ln>
                          <a:solidFill>
                            <a:srgbClr val="FFFFFF"/>
                          </a:solidFill>
                          <a:effectLst/>
                          <a:latin typeface="Segoe UI" panose="020B0502040204020203" pitchFamily="34" charset="0"/>
                        </a:rPr>
                        <a:t>Employee </a:t>
                      </a:r>
                      <a:endParaRPr lang="en-US" sz="1000" kern="1400" dirty="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dirty="0">
                          <a:ln>
                            <a:noFill/>
                          </a:ln>
                          <a:solidFill>
                            <a:srgbClr val="FFFFFF"/>
                          </a:solidFill>
                          <a:effectLst/>
                          <a:latin typeface="Segoe UI" panose="020B0502040204020203" pitchFamily="34" charset="0"/>
                        </a:rPr>
                        <a:t>Per Pay Period</a:t>
                      </a:r>
                      <a:endParaRPr lang="en-US" sz="1000" kern="1400" dirty="0">
                        <a:ln>
                          <a:noFill/>
                        </a:ln>
                        <a:solidFill>
                          <a:srgbClr val="000000"/>
                        </a:solidFill>
                        <a:effectLst/>
                        <a:latin typeface="Calibri" panose="020F0502020204030204" pitchFamily="34" charset="0"/>
                      </a:endParaRPr>
                    </a:p>
                    <a:p>
                      <a:pPr marR="0" indent="0" algn="ctr" rtl="0">
                        <a:lnSpc>
                          <a:spcPct val="84000"/>
                        </a:lnSpc>
                        <a:spcBef>
                          <a:spcPts val="0"/>
                        </a:spcBef>
                        <a:spcAft>
                          <a:spcPts val="600"/>
                        </a:spcAft>
                      </a:pPr>
                      <a:r>
                        <a:rPr lang="en-US" sz="900" b="1" kern="1400" dirty="0">
                          <a:ln>
                            <a:noFill/>
                          </a:ln>
                          <a:solidFill>
                            <a:srgbClr val="FFFFFF"/>
                          </a:solidFill>
                          <a:effectLst/>
                          <a:latin typeface="Segoe UI" panose="020B0502040204020203" pitchFamily="34" charset="0"/>
                        </a:rPr>
                        <a:t>Contribution </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tc>
                  <a:txBody>
                    <a:bodyPr/>
                    <a:lstStyle/>
                    <a:p>
                      <a:pPr marR="0" indent="0" algn="ctr" rtl="0">
                        <a:lnSpc>
                          <a:spcPct val="84000"/>
                        </a:lnSpc>
                        <a:spcBef>
                          <a:spcPts val="0"/>
                        </a:spcBef>
                        <a:spcAft>
                          <a:spcPts val="600"/>
                        </a:spcAft>
                      </a:pPr>
                      <a:r>
                        <a:rPr lang="en-US" sz="900" b="1" kern="1400">
                          <a:ln>
                            <a:noFill/>
                          </a:ln>
                          <a:solidFill>
                            <a:srgbClr val="FFFFFF"/>
                          </a:solidFill>
                          <a:effectLst/>
                          <a:latin typeface="Segoe UI" panose="020B0502040204020203" pitchFamily="34" charset="0"/>
                        </a:rPr>
                        <a:t>Employee Monthly Contribution ($)</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A5FA9"/>
                    </a:solidFill>
                  </a:tcPr>
                </a:tc>
                <a:extLst>
                  <a:ext uri="{0D108BD9-81ED-4DB2-BD59-A6C34878D82A}">
                    <a16:rowId xmlns:a16="http://schemas.microsoft.com/office/drawing/2014/main" val="3727167550"/>
                  </a:ext>
                </a:extLst>
              </a:tr>
              <a:tr h="242875">
                <a:tc gridSpan="5">
                  <a:txBody>
                    <a:bodyPr/>
                    <a:lstStyle/>
                    <a:p>
                      <a:pPr marR="0" indent="0" algn="l" rtl="0">
                        <a:lnSpc>
                          <a:spcPct val="84000"/>
                        </a:lnSpc>
                        <a:spcBef>
                          <a:spcPts val="0"/>
                        </a:spcBef>
                        <a:spcAft>
                          <a:spcPts val="600"/>
                        </a:spcAft>
                      </a:pPr>
                      <a:r>
                        <a:rPr lang="en-US" sz="900" b="1" kern="1400" cap="all">
                          <a:ln>
                            <a:noFill/>
                          </a:ln>
                          <a:solidFill>
                            <a:srgbClr val="FFFFFF"/>
                          </a:solidFill>
                          <a:effectLst/>
                          <a:latin typeface="Segoe UI" panose="020B0502040204020203" pitchFamily="34" charset="0"/>
                        </a:rPr>
                        <a:t>Contributions</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4B515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7408116"/>
                  </a:ext>
                </a:extLst>
              </a:tr>
              <a:tr h="204953">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Only</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$3.07</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$6.15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$2.75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$5.50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extLst>
                  <a:ext uri="{0D108BD9-81ED-4DB2-BD59-A6C34878D82A}">
                    <a16:rowId xmlns:a16="http://schemas.microsoft.com/office/drawing/2014/main" val="2340405152"/>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+Spouse</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$5.25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$10.50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$4.65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$9.30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extLst>
                  <a:ext uri="{0D108BD9-81ED-4DB2-BD59-A6C34878D82A}">
                    <a16:rowId xmlns:a16="http://schemas.microsoft.com/office/drawing/2014/main" val="1891932149"/>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Child(ren)</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$5.57</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$11.15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$4.95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$9.90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extLst>
                  <a:ext uri="{0D108BD9-81ED-4DB2-BD59-A6C34878D82A}">
                    <a16:rowId xmlns:a16="http://schemas.microsoft.com/office/drawing/2014/main" val="2089216029"/>
                  </a:ext>
                </a:extLst>
              </a:tr>
              <a:tr h="221602">
                <a:tc>
                  <a:txBody>
                    <a:bodyPr/>
                    <a:lstStyle/>
                    <a:p>
                      <a:pPr marR="0" indent="0" algn="l" rtl="0">
                        <a:lnSpc>
                          <a:spcPct val="119000"/>
                        </a:lnSpc>
                        <a:spcBef>
                          <a:spcPts val="0"/>
                        </a:spcBef>
                        <a:spcAft>
                          <a:spcPts val="600"/>
                        </a:spcAft>
                      </a:pPr>
                      <a:r>
                        <a:rPr lang="en-US" sz="900" b="1" kern="1400">
                          <a:ln>
                            <a:noFill/>
                          </a:ln>
                          <a:solidFill>
                            <a:srgbClr val="808080"/>
                          </a:solidFill>
                          <a:effectLst/>
                          <a:latin typeface="Segoe UI" panose="020B0502040204020203" pitchFamily="34" charset="0"/>
                        </a:rPr>
                        <a:t>Employee + Family</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87681"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$8.35</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$16.70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a:ln>
                            <a:noFill/>
                          </a:ln>
                          <a:solidFill>
                            <a:srgbClr val="595959"/>
                          </a:solidFill>
                          <a:effectLst/>
                          <a:latin typeface="Segoe UI" panose="020B0502040204020203" pitchFamily="34" charset="0"/>
                        </a:rPr>
                        <a:t>$7.40</a:t>
                      </a:r>
                      <a:endParaRPr lang="en-US" sz="1000" kern="140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tc>
                  <a:txBody>
                    <a:bodyPr/>
                    <a:lstStyle/>
                    <a:p>
                      <a:pPr marR="100203" indent="0" algn="ctr" rtl="0">
                        <a:lnSpc>
                          <a:spcPct val="119000"/>
                        </a:lnSpc>
                        <a:spcBef>
                          <a:spcPts val="0"/>
                        </a:spcBef>
                        <a:spcAft>
                          <a:spcPts val="600"/>
                        </a:spcAft>
                      </a:pPr>
                      <a:r>
                        <a:rPr lang="en-US" sz="900" b="1" kern="1400" dirty="0">
                          <a:ln>
                            <a:noFill/>
                          </a:ln>
                          <a:solidFill>
                            <a:srgbClr val="595959"/>
                          </a:solidFill>
                          <a:effectLst/>
                          <a:latin typeface="Segoe UI" panose="020B0502040204020203" pitchFamily="34" charset="0"/>
                        </a:rPr>
                        <a:t>$14.80</a:t>
                      </a:r>
                      <a:endParaRPr lang="en-US" sz="1000" kern="1400" dirty="0">
                        <a:ln>
                          <a:noFill/>
                        </a:ln>
                        <a:solidFill>
                          <a:srgbClr val="000000"/>
                        </a:solidFill>
                        <a:effectLst/>
                        <a:latin typeface="Calibri" panose="020F0502020204030204" pitchFamily="34" charset="0"/>
                      </a:endParaRPr>
                    </a:p>
                  </a:txBody>
                  <a:tcPr marL="36576" marR="36576" marT="36576" marB="36576"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5DFEE"/>
                    </a:solidFill>
                  </a:tcPr>
                </a:tc>
                <a:extLst>
                  <a:ext uri="{0D108BD9-81ED-4DB2-BD59-A6C34878D82A}">
                    <a16:rowId xmlns:a16="http://schemas.microsoft.com/office/drawing/2014/main" val="17965601"/>
                  </a:ext>
                </a:extLst>
              </a:tr>
            </a:tbl>
          </a:graphicData>
        </a:graphic>
      </p:graphicFrame>
      <p:sp>
        <p:nvSpPr>
          <p:cNvPr id="16" name="Control 10"/>
          <p:cNvSpPr>
            <a:spLocks noChangeArrowheads="1" noChangeShapeType="1"/>
          </p:cNvSpPr>
          <p:nvPr/>
        </p:nvSpPr>
        <p:spPr bwMode="auto">
          <a:xfrm>
            <a:off x="1546225" y="8469313"/>
            <a:ext cx="6800850" cy="22240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107"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5465" t="14667" r="16514" b="14453"/>
          <a:stretch/>
        </p:blipFill>
        <p:spPr bwMode="auto">
          <a:xfrm>
            <a:off x="6498899" y="4608512"/>
            <a:ext cx="2305624" cy="5453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1028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Disability &amp; Life Insurance </a:t>
            </a:r>
          </a:p>
        </p:txBody>
      </p:sp>
      <p:sp>
        <p:nvSpPr>
          <p:cNvPr id="3" name="Slide Number Placeholder 2"/>
          <p:cNvSpPr>
            <a:spLocks noGrp="1"/>
          </p:cNvSpPr>
          <p:nvPr>
            <p:ph type="sldNum" sz="quarter" idx="10"/>
          </p:nvPr>
        </p:nvSpPr>
        <p:spPr/>
        <p:txBody>
          <a:bodyPr/>
          <a:lstStyle/>
          <a:p>
            <a:fld id="{63C841DF-ACE4-4BA2-91BE-B1492F0332DA}" type="slidenum">
              <a:rPr lang="en-US" smtClean="0"/>
              <a:pPr/>
              <a:t>22</a:t>
            </a:fld>
            <a:endParaRPr lang="en-US" dirty="0"/>
          </a:p>
        </p:txBody>
      </p:sp>
    </p:spTree>
    <p:extLst>
      <p:ext uri="{BB962C8B-B14F-4D97-AF65-F5344CB8AC3E}">
        <p14:creationId xmlns:p14="http://schemas.microsoft.com/office/powerpoint/2010/main" val="14803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78" y="274638"/>
            <a:ext cx="8783622" cy="1143000"/>
          </a:xfrm>
        </p:spPr>
        <p:txBody>
          <a:bodyPr/>
          <a:lstStyle/>
          <a:p>
            <a:r>
              <a:rPr lang="en-US" dirty="0"/>
              <a:t>Short Term </a:t>
            </a:r>
            <a:r>
              <a:rPr lang="en-US" dirty="0" smtClean="0"/>
              <a:t>Disability / Basic Life and AD&amp;D </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23</a:t>
            </a:fld>
            <a:endParaRPr lang="en-US" dirty="0"/>
          </a:p>
        </p:txBody>
      </p:sp>
      <p:sp>
        <p:nvSpPr>
          <p:cNvPr id="6" name="TextBox 5"/>
          <p:cNvSpPr txBox="1"/>
          <p:nvPr/>
        </p:nvSpPr>
        <p:spPr>
          <a:xfrm>
            <a:off x="1836252" y="5989612"/>
            <a:ext cx="6096000" cy="276999"/>
          </a:xfrm>
          <a:prstGeom prst="rect">
            <a:avLst/>
          </a:prstGeom>
          <a:noFill/>
        </p:spPr>
        <p:txBody>
          <a:bodyPr wrap="square" rtlCol="0">
            <a:spAutoFit/>
          </a:bodyPr>
          <a:lstStyle/>
          <a:p>
            <a:r>
              <a:rPr lang="en-US" sz="1200" dirty="0"/>
              <a:t>This is an abbreviated list of services, see the carrier plan documents for full plan details.</a:t>
            </a:r>
          </a:p>
        </p:txBody>
      </p:sp>
      <p:graphicFrame>
        <p:nvGraphicFramePr>
          <p:cNvPr id="4" name="Table 3"/>
          <p:cNvGraphicFramePr>
            <a:graphicFrameLocks noGrp="1"/>
          </p:cNvGraphicFramePr>
          <p:nvPr>
            <p:extLst>
              <p:ext uri="{D42A27DB-BD31-4B8C-83A1-F6EECF244321}">
                <p14:modId xmlns:p14="http://schemas.microsoft.com/office/powerpoint/2010/main" val="2367050024"/>
              </p:ext>
            </p:extLst>
          </p:nvPr>
        </p:nvGraphicFramePr>
        <p:xfrm>
          <a:off x="859631" y="1109470"/>
          <a:ext cx="7437032" cy="2286000"/>
        </p:xfrm>
        <a:graphic>
          <a:graphicData uri="http://schemas.openxmlformats.org/drawingml/2006/table">
            <a:tbl>
              <a:tblPr firstRow="1" bandRow="1">
                <a:tableStyleId>{5C22544A-7EE6-4342-B048-85BDC9FD1C3A}</a:tableStyleId>
              </a:tblPr>
              <a:tblGrid>
                <a:gridCol w="3719085">
                  <a:extLst>
                    <a:ext uri="{9D8B030D-6E8A-4147-A177-3AD203B41FA5}">
                      <a16:colId xmlns:a16="http://schemas.microsoft.com/office/drawing/2014/main" val="3438116548"/>
                    </a:ext>
                  </a:extLst>
                </a:gridCol>
                <a:gridCol w="3717947">
                  <a:extLst>
                    <a:ext uri="{9D8B030D-6E8A-4147-A177-3AD203B41FA5}">
                      <a16:colId xmlns:a16="http://schemas.microsoft.com/office/drawing/2014/main" val="1620622776"/>
                    </a:ext>
                  </a:extLst>
                </a:gridCol>
              </a:tblGrid>
              <a:tr h="0">
                <a:tc gridSpan="2">
                  <a:txBody>
                    <a:bodyPr/>
                    <a:lstStyle/>
                    <a:p>
                      <a:r>
                        <a:rPr lang="en-US" sz="1600" dirty="0"/>
                        <a:t>Short Term Disability (employee</a:t>
                      </a:r>
                      <a:r>
                        <a:rPr lang="en-US" sz="1600" baseline="0" dirty="0"/>
                        <a:t> paid)</a:t>
                      </a:r>
                      <a:endParaRPr lang="en-US" sz="1600" dirty="0"/>
                    </a:p>
                  </a:txBody>
                  <a:tcPr/>
                </a:tc>
                <a:tc hMerge="1">
                  <a:txBody>
                    <a:bodyPr/>
                    <a:lstStyle/>
                    <a:p>
                      <a:endParaRPr lang="en-US" dirty="0"/>
                    </a:p>
                  </a:txBody>
                  <a:tcPr/>
                </a:tc>
                <a:extLst>
                  <a:ext uri="{0D108BD9-81ED-4DB2-BD59-A6C34878D82A}">
                    <a16:rowId xmlns:a16="http://schemas.microsoft.com/office/drawing/2014/main" val="2501202475"/>
                  </a:ext>
                </a:extLst>
              </a:tr>
              <a:tr h="135810">
                <a:tc>
                  <a:txBody>
                    <a:bodyPr/>
                    <a:lstStyle/>
                    <a:p>
                      <a:pPr algn="ctr"/>
                      <a:r>
                        <a:rPr lang="en-US" sz="1400" b="1" dirty="0"/>
                        <a:t>Benefit</a:t>
                      </a:r>
                    </a:p>
                  </a:txBody>
                  <a:tcPr anchor="ctr"/>
                </a:tc>
                <a:tc>
                  <a:txBody>
                    <a:bodyPr/>
                    <a:lstStyle/>
                    <a:p>
                      <a:pPr algn="ctr"/>
                      <a:r>
                        <a:rPr lang="en-US" sz="1400" dirty="0"/>
                        <a:t>60% of weekly</a:t>
                      </a:r>
                      <a:r>
                        <a:rPr lang="en-US" sz="1400" baseline="0" dirty="0"/>
                        <a:t> </a:t>
                      </a:r>
                      <a:r>
                        <a:rPr lang="en-US" sz="1400" dirty="0"/>
                        <a:t>earnings </a:t>
                      </a:r>
                    </a:p>
                  </a:txBody>
                  <a:tcPr anchor="ctr"/>
                </a:tc>
                <a:extLst>
                  <a:ext uri="{0D108BD9-81ED-4DB2-BD59-A6C34878D82A}">
                    <a16:rowId xmlns:a16="http://schemas.microsoft.com/office/drawing/2014/main" val="1342808267"/>
                  </a:ext>
                </a:extLst>
              </a:tr>
              <a:tr h="121105">
                <a:tc>
                  <a:txBody>
                    <a:bodyPr/>
                    <a:lstStyle/>
                    <a:p>
                      <a:pPr algn="ctr"/>
                      <a:r>
                        <a:rPr lang="en-US" sz="1400" b="1" dirty="0"/>
                        <a:t>Maximum Monthly</a:t>
                      </a:r>
                      <a:r>
                        <a:rPr lang="en-US" sz="1400" b="1" baseline="0" dirty="0"/>
                        <a:t> Benefit</a:t>
                      </a:r>
                      <a:endParaRPr lang="en-US" sz="1400" b="1" dirty="0"/>
                    </a:p>
                  </a:txBody>
                  <a:tcPr anchor="ctr"/>
                </a:tc>
                <a:tc>
                  <a:txBody>
                    <a:bodyPr/>
                    <a:lstStyle/>
                    <a:p>
                      <a:pPr algn="ctr"/>
                      <a:r>
                        <a:rPr lang="en-US" sz="1400" dirty="0"/>
                        <a:t>$1,200</a:t>
                      </a:r>
                    </a:p>
                  </a:txBody>
                  <a:tcPr anchor="ctr"/>
                </a:tc>
                <a:extLst>
                  <a:ext uri="{0D108BD9-81ED-4DB2-BD59-A6C34878D82A}">
                    <a16:rowId xmlns:a16="http://schemas.microsoft.com/office/drawing/2014/main" val="401457935"/>
                  </a:ext>
                </a:extLst>
              </a:tr>
              <a:tr h="0">
                <a:tc>
                  <a:txBody>
                    <a:bodyPr/>
                    <a:lstStyle/>
                    <a:p>
                      <a:pPr algn="ctr"/>
                      <a:r>
                        <a:rPr lang="en-US" sz="1400" b="1" dirty="0"/>
                        <a:t>Duration</a:t>
                      </a:r>
                    </a:p>
                  </a:txBody>
                  <a:tcPr anchor="ctr"/>
                </a:tc>
                <a:tc>
                  <a:txBody>
                    <a:bodyPr/>
                    <a:lstStyle/>
                    <a:p>
                      <a:pPr algn="ctr"/>
                      <a:r>
                        <a:rPr lang="en-US" sz="1400" dirty="0"/>
                        <a:t>Up to 26 weeks</a:t>
                      </a:r>
                      <a:br>
                        <a:rPr lang="en-US" sz="1400" dirty="0"/>
                      </a:br>
                      <a:r>
                        <a:rPr lang="en-US" sz="1400" dirty="0"/>
                        <a:t>Up to 6 weeks (normal pregnancy)</a:t>
                      </a:r>
                    </a:p>
                  </a:txBody>
                  <a:tcPr anchor="ctr"/>
                </a:tc>
                <a:extLst>
                  <a:ext uri="{0D108BD9-81ED-4DB2-BD59-A6C34878D82A}">
                    <a16:rowId xmlns:a16="http://schemas.microsoft.com/office/drawing/2014/main" val="2884603477"/>
                  </a:ext>
                </a:extLst>
              </a:tr>
              <a:tr h="0">
                <a:tc>
                  <a:txBody>
                    <a:bodyPr/>
                    <a:lstStyle/>
                    <a:p>
                      <a:pPr algn="ctr"/>
                      <a:r>
                        <a:rPr lang="en-US" sz="1400" b="1" dirty="0"/>
                        <a:t>Elimination Period</a:t>
                      </a:r>
                    </a:p>
                  </a:txBody>
                  <a:tcPr anchor="ctr"/>
                </a:tc>
                <a:tc>
                  <a:txBody>
                    <a:bodyPr/>
                    <a:lstStyle/>
                    <a:p>
                      <a:pPr algn="ctr"/>
                      <a:r>
                        <a:rPr lang="en-US" sz="1400" dirty="0"/>
                        <a:t>7 days</a:t>
                      </a:r>
                    </a:p>
                  </a:txBody>
                  <a:tcPr anchor="ctr"/>
                </a:tc>
                <a:extLst>
                  <a:ext uri="{0D108BD9-81ED-4DB2-BD59-A6C34878D82A}">
                    <a16:rowId xmlns:a16="http://schemas.microsoft.com/office/drawing/2014/main" val="990406403"/>
                  </a:ext>
                </a:extLst>
              </a:tr>
              <a:tr h="370840">
                <a:tc gridSpan="2">
                  <a:txBody>
                    <a:bodyPr/>
                    <a:lstStyle/>
                    <a:p>
                      <a:pPr algn="ctr"/>
                      <a:r>
                        <a:rPr lang="en-US" sz="1400" dirty="0"/>
                        <a:t>All active regular non-civil service full-time employees are eligible to participate in this plan at a cost of </a:t>
                      </a:r>
                      <a:r>
                        <a:rPr lang="en-US" sz="1400" b="1" u="sng" dirty="0" smtClean="0"/>
                        <a:t>$7.50 per pay period</a:t>
                      </a:r>
                      <a:r>
                        <a:rPr lang="en-US" sz="1400" b="1" u="none" dirty="0" smtClean="0"/>
                        <a:t>. </a:t>
                      </a:r>
                      <a:r>
                        <a:rPr lang="en-US" sz="1400" b="0" u="none" dirty="0" smtClean="0"/>
                        <a:t>(24 pay periods per year)</a:t>
                      </a:r>
                      <a:endParaRPr lang="en-US" sz="1400" b="0" u="sng" dirty="0"/>
                    </a:p>
                  </a:txBody>
                  <a:tcPr anchor="ctr"/>
                </a:tc>
                <a:tc hMerge="1">
                  <a:txBody>
                    <a:bodyPr/>
                    <a:lstStyle/>
                    <a:p>
                      <a:pPr algn="ctr"/>
                      <a:endParaRPr lang="en-US" dirty="0"/>
                    </a:p>
                  </a:txBody>
                  <a:tcPr anchor="ctr"/>
                </a:tc>
                <a:extLst>
                  <a:ext uri="{0D108BD9-81ED-4DB2-BD59-A6C34878D82A}">
                    <a16:rowId xmlns:a16="http://schemas.microsoft.com/office/drawing/2014/main" val="2604285452"/>
                  </a:ext>
                </a:extLst>
              </a:tr>
            </a:tbl>
          </a:graphicData>
        </a:graphic>
      </p:graphicFrame>
      <p:pic>
        <p:nvPicPr>
          <p:cNvPr id="9" name="Picture 8"/>
          <p:cNvPicPr>
            <a:picLocks noChangeAspect="1"/>
          </p:cNvPicPr>
          <p:nvPr/>
        </p:nvPicPr>
        <p:blipFill rotWithShape="1">
          <a:blip r:embed="rId3"/>
          <a:srcRect t="7475" b="19269"/>
          <a:stretch/>
        </p:blipFill>
        <p:spPr>
          <a:xfrm>
            <a:off x="6815172" y="517052"/>
            <a:ext cx="2078571" cy="45238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76487270"/>
              </p:ext>
            </p:extLst>
          </p:nvPr>
        </p:nvGraphicFramePr>
        <p:xfrm>
          <a:off x="859631" y="3492998"/>
          <a:ext cx="7437032" cy="2499360"/>
        </p:xfrm>
        <a:graphic>
          <a:graphicData uri="http://schemas.openxmlformats.org/drawingml/2006/table">
            <a:tbl>
              <a:tblPr firstRow="1" bandRow="1">
                <a:tableStyleId>{5C22544A-7EE6-4342-B048-85BDC9FD1C3A}</a:tableStyleId>
              </a:tblPr>
              <a:tblGrid>
                <a:gridCol w="3755738">
                  <a:extLst>
                    <a:ext uri="{9D8B030D-6E8A-4147-A177-3AD203B41FA5}">
                      <a16:colId xmlns:a16="http://schemas.microsoft.com/office/drawing/2014/main" val="3438116548"/>
                    </a:ext>
                  </a:extLst>
                </a:gridCol>
                <a:gridCol w="3681294">
                  <a:extLst>
                    <a:ext uri="{9D8B030D-6E8A-4147-A177-3AD203B41FA5}">
                      <a16:colId xmlns:a16="http://schemas.microsoft.com/office/drawing/2014/main" val="1620622776"/>
                    </a:ext>
                  </a:extLst>
                </a:gridCol>
              </a:tblGrid>
              <a:tr h="0">
                <a:tc gridSpan="2">
                  <a:txBody>
                    <a:bodyPr/>
                    <a:lstStyle/>
                    <a:p>
                      <a:r>
                        <a:rPr lang="en-US" sz="1600" dirty="0"/>
                        <a:t>Basic Life Insurance and</a:t>
                      </a:r>
                      <a:r>
                        <a:rPr lang="en-US" sz="1600" baseline="0" dirty="0"/>
                        <a:t> AD&amp;D</a:t>
                      </a:r>
                      <a:r>
                        <a:rPr lang="en-US" sz="1600" dirty="0"/>
                        <a:t> (employer paid)</a:t>
                      </a:r>
                    </a:p>
                  </a:txBody>
                  <a:tcPr/>
                </a:tc>
                <a:tc hMerge="1">
                  <a:txBody>
                    <a:bodyPr/>
                    <a:lstStyle/>
                    <a:p>
                      <a:endParaRPr lang="en-US" dirty="0"/>
                    </a:p>
                  </a:txBody>
                  <a:tcPr/>
                </a:tc>
                <a:extLst>
                  <a:ext uri="{0D108BD9-81ED-4DB2-BD59-A6C34878D82A}">
                    <a16:rowId xmlns:a16="http://schemas.microsoft.com/office/drawing/2014/main" val="2501202475"/>
                  </a:ext>
                </a:extLst>
              </a:tr>
              <a:tr h="0">
                <a:tc>
                  <a:txBody>
                    <a:bodyPr/>
                    <a:lstStyle/>
                    <a:p>
                      <a:pPr algn="ctr"/>
                      <a:r>
                        <a:rPr lang="en-US" sz="1400" b="1" dirty="0"/>
                        <a:t>Life Benefit</a:t>
                      </a:r>
                    </a:p>
                  </a:txBody>
                  <a:tcPr anchor="ctr"/>
                </a:tc>
                <a:tc>
                  <a:txBody>
                    <a:bodyPr/>
                    <a:lstStyle/>
                    <a:p>
                      <a:pPr algn="ctr"/>
                      <a:r>
                        <a:rPr lang="en-US" sz="1400" dirty="0"/>
                        <a:t>Employees : $10,000</a:t>
                      </a:r>
                    </a:p>
                    <a:p>
                      <a:pPr algn="ctr"/>
                      <a:r>
                        <a:rPr lang="en-US" sz="1400" dirty="0"/>
                        <a:t>Retirees:</a:t>
                      </a:r>
                      <a:r>
                        <a:rPr lang="en-US" sz="1400" baseline="0" dirty="0"/>
                        <a:t> $5,000</a:t>
                      </a:r>
                      <a:endParaRPr lang="en-US" sz="1400" dirty="0"/>
                    </a:p>
                  </a:txBody>
                  <a:tcPr anchor="ctr"/>
                </a:tc>
                <a:extLst>
                  <a:ext uri="{0D108BD9-81ED-4DB2-BD59-A6C34878D82A}">
                    <a16:rowId xmlns:a16="http://schemas.microsoft.com/office/drawing/2014/main" val="1342808267"/>
                  </a:ext>
                </a:extLst>
              </a:tr>
              <a:tr h="0">
                <a:tc>
                  <a:txBody>
                    <a:bodyPr/>
                    <a:lstStyle/>
                    <a:p>
                      <a:pPr algn="ctr"/>
                      <a:r>
                        <a:rPr lang="en-US" sz="1400" b="1" dirty="0"/>
                        <a:t>AD&amp;D Benefit </a:t>
                      </a:r>
                    </a:p>
                  </a:txBody>
                  <a:tcPr anchor="ctr"/>
                </a:tc>
                <a:tc>
                  <a:txBody>
                    <a:bodyPr/>
                    <a:lstStyle/>
                    <a:p>
                      <a:pPr algn="ctr"/>
                      <a:r>
                        <a:rPr lang="en-US" sz="1400" dirty="0"/>
                        <a:t>Matches Life Benefit for Employee </a:t>
                      </a:r>
                    </a:p>
                  </a:txBody>
                  <a:tcPr anchor="ctr"/>
                </a:tc>
                <a:extLst>
                  <a:ext uri="{0D108BD9-81ED-4DB2-BD59-A6C34878D82A}">
                    <a16:rowId xmlns:a16="http://schemas.microsoft.com/office/drawing/2014/main" val="1809172935"/>
                  </a:ext>
                </a:extLst>
              </a:tr>
              <a:tr h="0">
                <a:tc>
                  <a:txBody>
                    <a:bodyPr/>
                    <a:lstStyle/>
                    <a:p>
                      <a:pPr algn="ctr"/>
                      <a:r>
                        <a:rPr lang="en-US" sz="1400" b="1" dirty="0"/>
                        <a:t>Line of Duty Benefit</a:t>
                      </a:r>
                    </a:p>
                  </a:txBody>
                  <a:tcPr anchor="ctr"/>
                </a:tc>
                <a:tc>
                  <a:txBody>
                    <a:bodyPr/>
                    <a:lstStyle/>
                    <a:p>
                      <a:pPr algn="ctr"/>
                      <a:r>
                        <a:rPr lang="en-US" sz="1400" dirty="0"/>
                        <a:t>Public</a:t>
                      </a:r>
                      <a:r>
                        <a:rPr lang="en-US" sz="1400" baseline="0" dirty="0"/>
                        <a:t> Safety Officers - $10,000 AD&amp;D</a:t>
                      </a:r>
                      <a:endParaRPr lang="en-US" sz="1400" dirty="0"/>
                    </a:p>
                  </a:txBody>
                  <a:tcPr anchor="ctr"/>
                </a:tc>
                <a:extLst>
                  <a:ext uri="{0D108BD9-81ED-4DB2-BD59-A6C34878D82A}">
                    <a16:rowId xmlns:a16="http://schemas.microsoft.com/office/drawing/2014/main" val="3933886857"/>
                  </a:ext>
                </a:extLst>
              </a:tr>
              <a:tr h="0">
                <a:tc>
                  <a:txBody>
                    <a:bodyPr/>
                    <a:lstStyle/>
                    <a:p>
                      <a:pPr algn="ctr"/>
                      <a:r>
                        <a:rPr lang="en-US" sz="1400" b="1" dirty="0" smtClean="0"/>
                        <a:t>Retiree</a:t>
                      </a:r>
                      <a:r>
                        <a:rPr lang="en-US" sz="1400" b="1" baseline="0" dirty="0" smtClean="0"/>
                        <a:t> Life Benefit </a:t>
                      </a:r>
                      <a:endParaRPr lang="en-US" sz="1400" b="1" dirty="0"/>
                    </a:p>
                  </a:txBody>
                  <a:tcPr anchor="ctr"/>
                </a:tc>
                <a:tc>
                  <a:txBody>
                    <a:bodyPr/>
                    <a:lstStyle/>
                    <a:p>
                      <a:pPr algn="ctr"/>
                      <a:r>
                        <a:rPr lang="en-US" sz="1400" dirty="0" smtClean="0"/>
                        <a:t>$5,000</a:t>
                      </a:r>
                    </a:p>
                  </a:txBody>
                  <a:tcPr anchor="ctr"/>
                </a:tc>
                <a:extLst>
                  <a:ext uri="{0D108BD9-81ED-4DB2-BD59-A6C34878D82A}">
                    <a16:rowId xmlns:a16="http://schemas.microsoft.com/office/drawing/2014/main" val="2448180659"/>
                  </a:ext>
                </a:extLst>
              </a:tr>
              <a:tr h="0">
                <a:tc>
                  <a:txBody>
                    <a:bodyPr/>
                    <a:lstStyle/>
                    <a:p>
                      <a:pPr algn="ctr"/>
                      <a:r>
                        <a:rPr lang="en-US" sz="1400" b="1" dirty="0" smtClean="0"/>
                        <a:t>Life Age Reduction </a:t>
                      </a:r>
                      <a:endParaRPr lang="en-US" sz="1400" b="1" dirty="0"/>
                    </a:p>
                  </a:txBody>
                  <a:tcPr anchor="ctr"/>
                </a:tc>
                <a:tc>
                  <a:txBody>
                    <a:bodyPr/>
                    <a:lstStyle/>
                    <a:p>
                      <a:pPr algn="ctr"/>
                      <a:r>
                        <a:rPr lang="en-US" sz="1400" dirty="0" smtClean="0"/>
                        <a:t>65th birthday - age 69 - 65% ($3,250)70th birthday - age 74 - 50% ($2,500)75th birthday and after - 30% ($1,500)</a:t>
                      </a:r>
                      <a:endParaRPr lang="en-US" sz="1400" dirty="0"/>
                    </a:p>
                  </a:txBody>
                  <a:tcPr anchor="ctr"/>
                </a:tc>
                <a:extLst>
                  <a:ext uri="{0D108BD9-81ED-4DB2-BD59-A6C34878D82A}">
                    <a16:rowId xmlns:a16="http://schemas.microsoft.com/office/drawing/2014/main" val="109936751"/>
                  </a:ext>
                </a:extLst>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945" y="6294827"/>
            <a:ext cx="1640953" cy="426648"/>
          </a:xfrm>
          <a:prstGeom prst="rect">
            <a:avLst/>
          </a:prstGeom>
        </p:spPr>
      </p:pic>
      <p:pic>
        <p:nvPicPr>
          <p:cNvPr id="10" name="Picture 9"/>
          <p:cNvPicPr>
            <a:picLocks noChangeAspect="1"/>
          </p:cNvPicPr>
          <p:nvPr/>
        </p:nvPicPr>
        <p:blipFill>
          <a:blip r:embed="rId5"/>
          <a:stretch>
            <a:fillRect/>
          </a:stretch>
        </p:blipFill>
        <p:spPr>
          <a:xfrm>
            <a:off x="6956133" y="6295051"/>
            <a:ext cx="487722" cy="487722"/>
          </a:xfrm>
          <a:prstGeom prst="rect">
            <a:avLst/>
          </a:prstGeom>
        </p:spPr>
      </p:pic>
    </p:spTree>
    <p:extLst>
      <p:ext uri="{BB962C8B-B14F-4D97-AF65-F5344CB8AC3E}">
        <p14:creationId xmlns:p14="http://schemas.microsoft.com/office/powerpoint/2010/main" val="374166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78" y="274638"/>
            <a:ext cx="8444760" cy="1143000"/>
          </a:xfrm>
        </p:spPr>
        <p:txBody>
          <a:bodyPr/>
          <a:lstStyle/>
          <a:p>
            <a:r>
              <a:rPr lang="en-US" dirty="0"/>
              <a:t>Voluntary Life and AD&amp;D </a:t>
            </a:r>
            <a:r>
              <a:rPr lang="en-US" sz="1800" dirty="0">
                <a:solidFill>
                  <a:schemeClr val="accent3"/>
                </a:solidFill>
              </a:rPr>
              <a:t>Provided through </a:t>
            </a:r>
            <a:r>
              <a:rPr lang="en-US" sz="1800" dirty="0" err="1">
                <a:solidFill>
                  <a:schemeClr val="accent3"/>
                </a:solidFill>
              </a:rPr>
              <a:t>Securian</a:t>
            </a:r>
            <a:r>
              <a:rPr lang="en-US" sz="1800" dirty="0">
                <a:solidFill>
                  <a:schemeClr val="accent3"/>
                </a:solidFill>
              </a:rPr>
              <a:t> administered by Ochs</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24</a:t>
            </a:fld>
            <a:endParaRPr lang="en-US" dirty="0"/>
          </a:p>
        </p:txBody>
      </p:sp>
      <p:sp>
        <p:nvSpPr>
          <p:cNvPr id="6" name="TextBox 5"/>
          <p:cNvSpPr txBox="1"/>
          <p:nvPr/>
        </p:nvSpPr>
        <p:spPr>
          <a:xfrm>
            <a:off x="5014762" y="5616796"/>
            <a:ext cx="4032985" cy="461665"/>
          </a:xfrm>
          <a:prstGeom prst="rect">
            <a:avLst/>
          </a:prstGeom>
          <a:noFill/>
        </p:spPr>
        <p:txBody>
          <a:bodyPr wrap="square" rtlCol="0">
            <a:spAutoFit/>
          </a:bodyPr>
          <a:lstStyle/>
          <a:p>
            <a:pPr algn="ctr"/>
            <a:r>
              <a:rPr lang="en-US" sz="1200" dirty="0"/>
              <a:t>This is an abbreviated list of services, see the carrier plan documents for full plan details.</a:t>
            </a:r>
          </a:p>
        </p:txBody>
      </p:sp>
      <p:graphicFrame>
        <p:nvGraphicFramePr>
          <p:cNvPr id="11" name="Content Placeholder 7"/>
          <p:cNvGraphicFramePr>
            <a:graphicFrameLocks/>
          </p:cNvGraphicFramePr>
          <p:nvPr>
            <p:extLst>
              <p:ext uri="{D42A27DB-BD31-4B8C-83A1-F6EECF244321}">
                <p14:modId xmlns:p14="http://schemas.microsoft.com/office/powerpoint/2010/main" val="705992607"/>
              </p:ext>
            </p:extLst>
          </p:nvPr>
        </p:nvGraphicFramePr>
        <p:xfrm>
          <a:off x="528330" y="1148326"/>
          <a:ext cx="8276808" cy="200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488448631"/>
              </p:ext>
            </p:extLst>
          </p:nvPr>
        </p:nvGraphicFramePr>
        <p:xfrm>
          <a:off x="610207" y="3177851"/>
          <a:ext cx="4404555" cy="2926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5631012" y="3625274"/>
            <a:ext cx="2800484" cy="1815882"/>
          </a:xfrm>
          <a:prstGeom prst="rect">
            <a:avLst/>
          </a:prstGeom>
        </p:spPr>
        <p:txBody>
          <a:bodyPr wrap="square">
            <a:spAutoFit/>
          </a:bodyPr>
          <a:lstStyle/>
          <a:p>
            <a:pPr algn="ctr"/>
            <a:r>
              <a:rPr lang="en-US" sz="1600" b="1" dirty="0">
                <a:solidFill>
                  <a:srgbClr val="005C97"/>
                </a:solidFill>
              </a:rPr>
              <a:t>Enrolling beyond the guaranteed issue limit for employees and any election/increase in spouse life will require evidence of insurability and underwriting approval.</a:t>
            </a:r>
          </a:p>
        </p:txBody>
      </p:sp>
    </p:spTree>
    <p:extLst>
      <p:ext uri="{BB962C8B-B14F-4D97-AF65-F5344CB8AC3E}">
        <p14:creationId xmlns:p14="http://schemas.microsoft.com/office/powerpoint/2010/main" val="105061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Open Enrollment Recap</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25</a:t>
            </a:fld>
            <a:endParaRPr lang="en-US" dirty="0"/>
          </a:p>
        </p:txBody>
      </p:sp>
      <p:sp>
        <p:nvSpPr>
          <p:cNvPr id="7" name="Text Placeholder 3"/>
          <p:cNvSpPr>
            <a:spLocks noGrp="1"/>
          </p:cNvSpPr>
          <p:nvPr>
            <p:ph type="body" sz="quarter" idx="11"/>
          </p:nvPr>
        </p:nvSpPr>
        <p:spPr>
          <a:xfrm>
            <a:off x="360378" y="1417638"/>
            <a:ext cx="8783622" cy="4744556"/>
          </a:xfrm>
        </p:spPr>
        <p:txBody>
          <a:bodyPr>
            <a:normAutofit fontScale="92500" lnSpcReduction="20000"/>
          </a:bodyPr>
          <a:lstStyle/>
          <a:p>
            <a:pPr>
              <a:lnSpc>
                <a:spcPct val="150000"/>
              </a:lnSpc>
            </a:pPr>
            <a:r>
              <a:rPr lang="en-US" sz="2000" b="1" dirty="0" smtClean="0">
                <a:solidFill>
                  <a:srgbClr val="005C97"/>
                </a:solidFill>
              </a:rPr>
              <a:t>2 Medical Plan Options. </a:t>
            </a:r>
          </a:p>
          <a:p>
            <a:pPr lvl="1">
              <a:lnSpc>
                <a:spcPct val="150000"/>
              </a:lnSpc>
            </a:pPr>
            <a:r>
              <a:rPr lang="en-US" sz="2000" b="1" dirty="0" smtClean="0">
                <a:solidFill>
                  <a:srgbClr val="005C97"/>
                </a:solidFill>
              </a:rPr>
              <a:t>Those who do not complete open enrollment and have a medical election will be defaulted into the Rose plan. All other elections will rollover.</a:t>
            </a:r>
            <a:endParaRPr lang="en-US" sz="2000" b="1" dirty="0">
              <a:solidFill>
                <a:srgbClr val="005C97"/>
              </a:solidFill>
            </a:endParaRPr>
          </a:p>
          <a:p>
            <a:pPr>
              <a:lnSpc>
                <a:spcPct val="150000"/>
              </a:lnSpc>
            </a:pPr>
            <a:r>
              <a:rPr lang="en-US" sz="2000" b="1" dirty="0" smtClean="0">
                <a:solidFill>
                  <a:srgbClr val="515E66"/>
                </a:solidFill>
              </a:rPr>
              <a:t>Decision Support Tool </a:t>
            </a:r>
          </a:p>
          <a:p>
            <a:pPr>
              <a:lnSpc>
                <a:spcPct val="150000"/>
              </a:lnSpc>
            </a:pPr>
            <a:r>
              <a:rPr lang="en-US" sz="2000" b="1" dirty="0" smtClean="0">
                <a:solidFill>
                  <a:srgbClr val="005C97"/>
                </a:solidFill>
              </a:rPr>
              <a:t>If </a:t>
            </a:r>
            <a:r>
              <a:rPr lang="en-US" sz="2000" b="1" dirty="0">
                <a:solidFill>
                  <a:srgbClr val="005C97"/>
                </a:solidFill>
              </a:rPr>
              <a:t>you want to make changes, please be sure to download the handout with instructions on how to complete online enrollment or </a:t>
            </a:r>
            <a:r>
              <a:rPr lang="en-US" sz="2000" b="1" dirty="0" smtClean="0">
                <a:solidFill>
                  <a:srgbClr val="005C97"/>
                </a:solidFill>
              </a:rPr>
              <a:t>call Team </a:t>
            </a:r>
            <a:r>
              <a:rPr lang="en-US" sz="2000" b="1" dirty="0" err="1" smtClean="0">
                <a:solidFill>
                  <a:srgbClr val="005C97"/>
                </a:solidFill>
              </a:rPr>
              <a:t>Reosurces</a:t>
            </a:r>
            <a:r>
              <a:rPr lang="en-US" sz="2000" b="1" dirty="0" smtClean="0">
                <a:solidFill>
                  <a:srgbClr val="005C97"/>
                </a:solidFill>
              </a:rPr>
              <a:t> for </a:t>
            </a:r>
            <a:r>
              <a:rPr lang="en-US" sz="2000" b="1" dirty="0">
                <a:solidFill>
                  <a:srgbClr val="005C97"/>
                </a:solidFill>
              </a:rPr>
              <a:t>assistance completing your enrollment</a:t>
            </a:r>
            <a:r>
              <a:rPr lang="en-US" sz="2000" b="1" dirty="0" smtClean="0">
                <a:solidFill>
                  <a:srgbClr val="005C97"/>
                </a:solidFill>
              </a:rPr>
              <a:t>.</a:t>
            </a:r>
          </a:p>
          <a:p>
            <a:pPr>
              <a:lnSpc>
                <a:spcPct val="150000"/>
              </a:lnSpc>
            </a:pPr>
            <a:r>
              <a:rPr lang="en-US" sz="2000" b="1" dirty="0" smtClean="0">
                <a:solidFill>
                  <a:schemeClr val="tx1"/>
                </a:solidFill>
              </a:rPr>
              <a:t>Q&amp;A Sessions and Online Enrollment Sessions </a:t>
            </a:r>
          </a:p>
          <a:p>
            <a:pPr>
              <a:lnSpc>
                <a:spcPct val="150000"/>
              </a:lnSpc>
            </a:pPr>
            <a:r>
              <a:rPr lang="en-US" sz="2000" b="1" dirty="0">
                <a:solidFill>
                  <a:srgbClr val="005C97"/>
                </a:solidFill>
              </a:rPr>
              <a:t>Remember to pick up a copy of the Enrollment Instructions, Benefit Summary and download your benefits guide which includes the information we discussed today and your premiums. </a:t>
            </a:r>
          </a:p>
          <a:p>
            <a:pPr>
              <a:lnSpc>
                <a:spcPct val="150000"/>
              </a:lnSpc>
            </a:pPr>
            <a:endParaRPr lang="en-US" sz="2000" b="1" dirty="0">
              <a:solidFill>
                <a:schemeClr val="tx1"/>
              </a:solidFill>
            </a:endParaRPr>
          </a:p>
        </p:txBody>
      </p:sp>
    </p:spTree>
    <p:extLst>
      <p:ext uri="{BB962C8B-B14F-4D97-AF65-F5344CB8AC3E}">
        <p14:creationId xmlns:p14="http://schemas.microsoft.com/office/powerpoint/2010/main" val="3957658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26</a:t>
            </a:fld>
            <a:endParaRPr lang="en-US" dirty="0"/>
          </a:p>
        </p:txBody>
      </p:sp>
      <p:sp>
        <p:nvSpPr>
          <p:cNvPr id="7" name="Text Placeholder 3"/>
          <p:cNvSpPr>
            <a:spLocks noGrp="1"/>
          </p:cNvSpPr>
          <p:nvPr>
            <p:ph type="body" sz="quarter" idx="11"/>
          </p:nvPr>
        </p:nvSpPr>
        <p:spPr>
          <a:xfrm>
            <a:off x="360378" y="1164656"/>
            <a:ext cx="8783622" cy="5297571"/>
          </a:xfrm>
        </p:spPr>
        <p:txBody>
          <a:bodyPr>
            <a:normAutofit fontScale="92500" lnSpcReduction="10000"/>
          </a:bodyPr>
          <a:lstStyle/>
          <a:p>
            <a:r>
              <a:rPr lang="en-US" sz="2200" dirty="0" smtClean="0"/>
              <a:t>Q&amp;A Sessions:</a:t>
            </a:r>
          </a:p>
          <a:p>
            <a:pPr lvl="1"/>
            <a:r>
              <a:rPr lang="en-US" sz="1900" dirty="0" smtClean="0"/>
              <a:t>Wednesday, November 3</a:t>
            </a:r>
            <a:r>
              <a:rPr lang="en-US" sz="1900" baseline="30000" dirty="0" smtClean="0"/>
              <a:t>rd</a:t>
            </a:r>
            <a:r>
              <a:rPr lang="en-US" sz="1900" dirty="0" smtClean="0"/>
              <a:t>: 10:30 a.m., 2:30 p.m. &amp; 4:30 p.m.</a:t>
            </a:r>
          </a:p>
          <a:p>
            <a:pPr lvl="2"/>
            <a:r>
              <a:rPr lang="en-US" sz="1900" dirty="0" smtClean="0"/>
              <a:t>Rose Garden </a:t>
            </a:r>
          </a:p>
          <a:p>
            <a:pPr lvl="1"/>
            <a:r>
              <a:rPr lang="en-US" sz="1900" dirty="0" smtClean="0"/>
              <a:t>Thursday, November 4</a:t>
            </a:r>
            <a:r>
              <a:rPr lang="en-US" sz="1900" baseline="30000" dirty="0" smtClean="0"/>
              <a:t>th</a:t>
            </a:r>
            <a:r>
              <a:rPr lang="en-US" sz="1900" dirty="0" smtClean="0"/>
              <a:t>: 8:30 a.m., 10:30 a.m. &amp; 2 p.m.</a:t>
            </a:r>
          </a:p>
          <a:p>
            <a:pPr lvl="2"/>
            <a:r>
              <a:rPr lang="en-US" sz="1900" dirty="0" smtClean="0"/>
              <a:t>Rose Garden </a:t>
            </a:r>
          </a:p>
          <a:p>
            <a:pPr lvl="1"/>
            <a:r>
              <a:rPr lang="en-US" sz="1900" dirty="0" smtClean="0"/>
              <a:t>Friday, November 5</a:t>
            </a:r>
            <a:r>
              <a:rPr lang="en-US" sz="1900" baseline="30000" dirty="0" smtClean="0"/>
              <a:t>th</a:t>
            </a:r>
            <a:r>
              <a:rPr lang="en-US" sz="1900" dirty="0" smtClean="0"/>
              <a:t>: 9 a.m., 11:30 a.m. &amp; 2:30 p.m.</a:t>
            </a:r>
          </a:p>
          <a:p>
            <a:pPr lvl="2"/>
            <a:r>
              <a:rPr lang="en-US" sz="1900" dirty="0" smtClean="0"/>
              <a:t>City Hall – Council Chambers </a:t>
            </a:r>
          </a:p>
          <a:p>
            <a:pPr lvl="2"/>
            <a:endParaRPr lang="en-US" sz="1900" dirty="0" smtClean="0"/>
          </a:p>
          <a:p>
            <a:r>
              <a:rPr lang="en-US" sz="2200" dirty="0" smtClean="0"/>
              <a:t>Online Enrollment Assistance at </a:t>
            </a:r>
            <a:r>
              <a:rPr lang="en-US" sz="2200" dirty="0" err="1" smtClean="0"/>
              <a:t>CityU</a:t>
            </a:r>
            <a:r>
              <a:rPr lang="en-US" sz="2200" dirty="0" smtClean="0"/>
              <a:t>:</a:t>
            </a:r>
            <a:endParaRPr lang="en-US" sz="2200" dirty="0"/>
          </a:p>
          <a:p>
            <a:pPr lvl="1"/>
            <a:r>
              <a:rPr lang="en-US" sz="1900" dirty="0" smtClean="0"/>
              <a:t>Monday, November 1</a:t>
            </a:r>
            <a:r>
              <a:rPr lang="en-US" sz="1900" baseline="30000" dirty="0" smtClean="0"/>
              <a:t>st</a:t>
            </a:r>
            <a:r>
              <a:rPr lang="en-US" sz="1900" dirty="0" smtClean="0"/>
              <a:t>: 1:30 p.m. – 5 p.m.</a:t>
            </a:r>
            <a:endParaRPr lang="en-US" sz="1900" dirty="0"/>
          </a:p>
          <a:p>
            <a:pPr lvl="1"/>
            <a:r>
              <a:rPr lang="en-US" sz="1900" dirty="0" smtClean="0"/>
              <a:t>Wednesday, November 3</a:t>
            </a:r>
            <a:r>
              <a:rPr lang="en-US" sz="1900" baseline="30000" dirty="0" smtClean="0"/>
              <a:t>rd</a:t>
            </a:r>
            <a:r>
              <a:rPr lang="en-US" sz="1900" dirty="0" smtClean="0"/>
              <a:t>: 8 a.m. – 11:30 a.m.</a:t>
            </a:r>
            <a:endParaRPr lang="en-US" sz="1900" dirty="0"/>
          </a:p>
          <a:p>
            <a:pPr lvl="1"/>
            <a:r>
              <a:rPr lang="en-US" sz="1900" dirty="0" smtClean="0"/>
              <a:t>Monday, November 8</a:t>
            </a:r>
            <a:r>
              <a:rPr lang="en-US" sz="1900" baseline="30000" dirty="0" smtClean="0"/>
              <a:t>th</a:t>
            </a:r>
            <a:r>
              <a:rPr lang="en-US" sz="1900" dirty="0"/>
              <a:t>: </a:t>
            </a:r>
            <a:r>
              <a:rPr lang="en-US" sz="1900" dirty="0" smtClean="0"/>
              <a:t>1:30 p.m. – 5 p.m.</a:t>
            </a:r>
          </a:p>
          <a:p>
            <a:pPr lvl="1"/>
            <a:r>
              <a:rPr lang="en-US" sz="1900" dirty="0" smtClean="0"/>
              <a:t>Friday, November 12</a:t>
            </a:r>
            <a:r>
              <a:rPr lang="en-US" sz="1900" baseline="30000" dirty="0" smtClean="0"/>
              <a:t>th</a:t>
            </a:r>
            <a:r>
              <a:rPr lang="en-US" sz="1900" dirty="0" smtClean="0"/>
              <a:t>: 8 a.m. – 11:30 a.m. </a:t>
            </a:r>
            <a:endParaRPr lang="en-US" sz="1900" dirty="0"/>
          </a:p>
          <a:p>
            <a:pPr>
              <a:lnSpc>
                <a:spcPct val="150000"/>
              </a:lnSpc>
            </a:pPr>
            <a:r>
              <a:rPr lang="en-US" sz="2600" dirty="0" smtClean="0"/>
              <a:t>Open </a:t>
            </a:r>
            <a:r>
              <a:rPr lang="en-US" sz="2600" dirty="0"/>
              <a:t>Enrollment </a:t>
            </a:r>
            <a:r>
              <a:rPr lang="en-US" sz="2600" dirty="0" smtClean="0"/>
              <a:t>starts Monday, </a:t>
            </a:r>
            <a:r>
              <a:rPr lang="en-US" sz="2600" dirty="0"/>
              <a:t>November </a:t>
            </a:r>
            <a:r>
              <a:rPr lang="en-US" sz="2600" dirty="0" smtClean="0"/>
              <a:t>1</a:t>
            </a:r>
            <a:r>
              <a:rPr lang="en-US" sz="2600" baseline="30000" dirty="0" smtClean="0"/>
              <a:t>st</a:t>
            </a:r>
            <a:r>
              <a:rPr lang="en-US" sz="2600" dirty="0" smtClean="0"/>
              <a:t>.</a:t>
            </a:r>
            <a:endParaRPr lang="en-US" sz="2600" dirty="0"/>
          </a:p>
          <a:p>
            <a:pPr lvl="1">
              <a:lnSpc>
                <a:spcPct val="150000"/>
              </a:lnSpc>
            </a:pPr>
            <a:r>
              <a:rPr lang="en-US" sz="2200" dirty="0" smtClean="0"/>
              <a:t>Deadline </a:t>
            </a:r>
            <a:r>
              <a:rPr lang="en-US" sz="2200" dirty="0"/>
              <a:t>to make changes is </a:t>
            </a:r>
            <a:r>
              <a:rPr lang="en-US" sz="2200" dirty="0" smtClean="0"/>
              <a:t>Friday, November 12</a:t>
            </a:r>
            <a:r>
              <a:rPr lang="en-US" sz="2200" baseline="30000" dirty="0" smtClean="0"/>
              <a:t>th</a:t>
            </a:r>
            <a:r>
              <a:rPr lang="en-US" sz="2200" dirty="0" smtClean="0"/>
              <a:t> </a:t>
            </a:r>
            <a:r>
              <a:rPr lang="en-US" sz="2200" dirty="0"/>
              <a:t>at midnight.</a:t>
            </a:r>
          </a:p>
          <a:p>
            <a:pPr marL="225425" lvl="1" indent="0">
              <a:buNone/>
            </a:pPr>
            <a:endParaRPr lang="en-US" dirty="0"/>
          </a:p>
        </p:txBody>
      </p:sp>
    </p:spTree>
    <p:extLst>
      <p:ext uri="{BB962C8B-B14F-4D97-AF65-F5344CB8AC3E}">
        <p14:creationId xmlns:p14="http://schemas.microsoft.com/office/powerpoint/2010/main" val="50562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E34B0B-B274-4B6D-9959-25F4AB49A41C}" type="slidenum">
              <a:rPr lang="en-US" smtClean="0"/>
              <a:pPr/>
              <a:t>27</a:t>
            </a:fld>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869" y="2541705"/>
            <a:ext cx="7585710" cy="3672840"/>
          </a:xfrm>
          <a:prstGeom prst="rect">
            <a:avLst/>
          </a:prstGeom>
        </p:spPr>
      </p:pic>
      <p:sp>
        <p:nvSpPr>
          <p:cNvPr id="5" name="Text Placeholder 3"/>
          <p:cNvSpPr>
            <a:spLocks noGrp="1"/>
          </p:cNvSpPr>
          <p:nvPr>
            <p:ph type="body" sz="quarter" idx="11"/>
          </p:nvPr>
        </p:nvSpPr>
        <p:spPr>
          <a:xfrm>
            <a:off x="365495" y="1301242"/>
            <a:ext cx="8229600" cy="4744556"/>
          </a:xfrm>
        </p:spPr>
        <p:txBody>
          <a:bodyPr/>
          <a:lstStyle/>
          <a:p>
            <a:r>
              <a:rPr lang="en-US" dirty="0"/>
              <a:t>Benefit Questions, contact HR </a:t>
            </a:r>
          </a:p>
          <a:p>
            <a:pPr lvl="1"/>
            <a:r>
              <a:rPr lang="en-US" dirty="0"/>
              <a:t>For </a:t>
            </a:r>
            <a:r>
              <a:rPr lang="en-US" dirty="0" err="1"/>
              <a:t>HealthFirst</a:t>
            </a:r>
            <a:r>
              <a:rPr lang="en-US" dirty="0"/>
              <a:t> online portal questions call November </a:t>
            </a:r>
            <a:r>
              <a:rPr lang="en-US" dirty="0" smtClean="0"/>
              <a:t>12</a:t>
            </a:r>
            <a:r>
              <a:rPr lang="en-US" baseline="30000" dirty="0" smtClean="0"/>
              <a:t>th</a:t>
            </a:r>
            <a:r>
              <a:rPr lang="en-US" dirty="0" smtClean="0"/>
              <a:t> </a:t>
            </a:r>
            <a:r>
              <a:rPr lang="en-US" dirty="0"/>
              <a:t>Deadline 903.579.3906</a:t>
            </a:r>
          </a:p>
          <a:p>
            <a:pPr marL="225425" lvl="1" indent="0">
              <a:buNone/>
            </a:pPr>
            <a:endParaRPr lang="en-US" dirty="0"/>
          </a:p>
          <a:p>
            <a:endParaRPr lang="en-US" dirty="0"/>
          </a:p>
        </p:txBody>
      </p:sp>
      <p:sp>
        <p:nvSpPr>
          <p:cNvPr id="7" name="Title 1"/>
          <p:cNvSpPr>
            <a:spLocks noGrp="1"/>
          </p:cNvSpPr>
          <p:nvPr>
            <p:ph type="title"/>
          </p:nvPr>
        </p:nvSpPr>
        <p:spPr>
          <a:xfrm>
            <a:off x="360378" y="274638"/>
            <a:ext cx="8229600" cy="1143000"/>
          </a:xfrm>
        </p:spPr>
        <p:txBody>
          <a:bodyPr/>
          <a:lstStyle/>
          <a:p>
            <a:r>
              <a:rPr lang="en-US" dirty="0"/>
              <a:t>Questions? </a:t>
            </a:r>
            <a:endParaRPr lang="en-US" dirty="0">
              <a:solidFill>
                <a:schemeClr val="accent3"/>
              </a:solidFill>
            </a:endParaRPr>
          </a:p>
        </p:txBody>
      </p:sp>
    </p:spTree>
    <p:extLst>
      <p:ext uri="{BB962C8B-B14F-4D97-AF65-F5344CB8AC3E}">
        <p14:creationId xmlns:p14="http://schemas.microsoft.com/office/powerpoint/2010/main" val="110924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Enrollment </a:t>
            </a:r>
            <a:r>
              <a:rPr lang="en-US" dirty="0" smtClean="0"/>
              <a:t>2022</a:t>
            </a:r>
            <a:endParaRPr lang="en-US" dirty="0"/>
          </a:p>
        </p:txBody>
      </p:sp>
      <p:sp>
        <p:nvSpPr>
          <p:cNvPr id="3" name="Slide Number Placeholder 2"/>
          <p:cNvSpPr>
            <a:spLocks noGrp="1"/>
          </p:cNvSpPr>
          <p:nvPr>
            <p:ph type="sldNum" sz="quarter" idx="10"/>
          </p:nvPr>
        </p:nvSpPr>
        <p:spPr/>
        <p:txBody>
          <a:bodyPr/>
          <a:lstStyle/>
          <a:p>
            <a:fld id="{62E34B0B-B274-4B6D-9959-25F4AB49A41C}" type="slidenum">
              <a:rPr lang="en-US" smtClean="0"/>
              <a:pPr/>
              <a:t>3</a:t>
            </a:fld>
            <a:endParaRPr lang="en-US" dirty="0"/>
          </a:p>
        </p:txBody>
      </p:sp>
      <p:sp>
        <p:nvSpPr>
          <p:cNvPr id="4" name="Text Placeholder 3"/>
          <p:cNvSpPr>
            <a:spLocks noGrp="1"/>
          </p:cNvSpPr>
          <p:nvPr>
            <p:ph type="body" sz="quarter" idx="11"/>
          </p:nvPr>
        </p:nvSpPr>
        <p:spPr>
          <a:xfrm>
            <a:off x="437414" y="1533525"/>
            <a:ext cx="6144361" cy="4983569"/>
          </a:xfrm>
        </p:spPr>
        <p:txBody>
          <a:bodyPr/>
          <a:lstStyle/>
          <a:p>
            <a:r>
              <a:rPr lang="en-US" dirty="0" smtClean="0"/>
              <a:t>Open Enrollment </a:t>
            </a:r>
            <a:endParaRPr lang="en-US" dirty="0"/>
          </a:p>
          <a:p>
            <a:pPr lvl="1"/>
            <a:r>
              <a:rPr lang="en-US" dirty="0">
                <a:solidFill>
                  <a:srgbClr val="515E66"/>
                </a:solidFill>
              </a:rPr>
              <a:t>Passive enrollment – current elections </a:t>
            </a:r>
            <a:r>
              <a:rPr lang="en-US" b="1" u="sng" dirty="0">
                <a:solidFill>
                  <a:srgbClr val="515E66"/>
                </a:solidFill>
              </a:rPr>
              <a:t>will </a:t>
            </a:r>
            <a:r>
              <a:rPr lang="en-US" dirty="0" smtClean="0">
                <a:solidFill>
                  <a:srgbClr val="515E66"/>
                </a:solidFill>
              </a:rPr>
              <a:t>rollover</a:t>
            </a:r>
          </a:p>
          <a:p>
            <a:pPr lvl="2"/>
            <a:r>
              <a:rPr lang="en-US" dirty="0" smtClean="0">
                <a:solidFill>
                  <a:srgbClr val="515E66"/>
                </a:solidFill>
              </a:rPr>
              <a:t>Those enrolled in medical who do not complete OE will be defaulted into the Rose Plan</a:t>
            </a:r>
            <a:endParaRPr lang="en-US" dirty="0">
              <a:solidFill>
                <a:srgbClr val="515E66"/>
              </a:solidFill>
            </a:endParaRPr>
          </a:p>
          <a:p>
            <a:pPr lvl="1"/>
            <a:r>
              <a:rPr lang="en-US" dirty="0">
                <a:solidFill>
                  <a:srgbClr val="515E66"/>
                </a:solidFill>
              </a:rPr>
              <a:t>November </a:t>
            </a:r>
            <a:r>
              <a:rPr lang="en-US" dirty="0" smtClean="0">
                <a:solidFill>
                  <a:srgbClr val="515E66"/>
                </a:solidFill>
              </a:rPr>
              <a:t>12</a:t>
            </a:r>
            <a:r>
              <a:rPr lang="en-US" baseline="30000" dirty="0" smtClean="0">
                <a:solidFill>
                  <a:srgbClr val="515E66"/>
                </a:solidFill>
              </a:rPr>
              <a:t>th</a:t>
            </a:r>
            <a:r>
              <a:rPr lang="en-US" dirty="0" smtClean="0">
                <a:solidFill>
                  <a:srgbClr val="515E66"/>
                </a:solidFill>
              </a:rPr>
              <a:t> </a:t>
            </a:r>
            <a:r>
              <a:rPr lang="en-US" dirty="0">
                <a:solidFill>
                  <a:srgbClr val="515E66"/>
                </a:solidFill>
              </a:rPr>
              <a:t>deadline for elections/changes</a:t>
            </a:r>
          </a:p>
          <a:p>
            <a:pPr lvl="1"/>
            <a:r>
              <a:rPr lang="en-US" dirty="0">
                <a:solidFill>
                  <a:srgbClr val="515E66"/>
                </a:solidFill>
              </a:rPr>
              <a:t>Online through </a:t>
            </a:r>
            <a:r>
              <a:rPr lang="en-US" dirty="0" err="1">
                <a:solidFill>
                  <a:srgbClr val="515E66"/>
                </a:solidFill>
              </a:rPr>
              <a:t>HealthFirst</a:t>
            </a:r>
            <a:r>
              <a:rPr lang="en-US" dirty="0">
                <a:solidFill>
                  <a:srgbClr val="515E66"/>
                </a:solidFill>
              </a:rPr>
              <a:t> Portal</a:t>
            </a:r>
          </a:p>
          <a:p>
            <a:pPr lvl="1"/>
            <a:r>
              <a:rPr lang="en-US" dirty="0" smtClean="0">
                <a:solidFill>
                  <a:srgbClr val="515E66"/>
                </a:solidFill>
              </a:rPr>
              <a:t>Q&amp;A Sessions</a:t>
            </a:r>
          </a:p>
          <a:p>
            <a:pPr lvl="1"/>
            <a:r>
              <a:rPr lang="en-US" dirty="0" smtClean="0">
                <a:solidFill>
                  <a:srgbClr val="515E66"/>
                </a:solidFill>
              </a:rPr>
              <a:t>Online Enrollment Assistance Sessions</a:t>
            </a:r>
            <a:endParaRPr lang="en-US" dirty="0">
              <a:solidFill>
                <a:srgbClr val="515E66"/>
              </a:solidFill>
            </a:endParaRPr>
          </a:p>
          <a:p>
            <a:r>
              <a:rPr lang="en-US" dirty="0"/>
              <a:t>Mid-Year changes can only be made if you experience a Qualifying Event</a:t>
            </a:r>
          </a:p>
          <a:p>
            <a:pPr lvl="1"/>
            <a:r>
              <a:rPr lang="en-US" dirty="0" smtClean="0"/>
              <a:t>Marriage or Divorce</a:t>
            </a:r>
            <a:endParaRPr lang="en-US" dirty="0"/>
          </a:p>
          <a:p>
            <a:pPr lvl="1"/>
            <a:r>
              <a:rPr lang="en-US" dirty="0"/>
              <a:t>Birth or adoption</a:t>
            </a:r>
          </a:p>
          <a:p>
            <a:pPr lvl="1"/>
            <a:r>
              <a:rPr lang="en-US" dirty="0"/>
              <a:t>Loss of coverage elsewhere</a:t>
            </a:r>
          </a:p>
          <a:p>
            <a:pPr lvl="1"/>
            <a:r>
              <a:rPr lang="en-US" dirty="0"/>
              <a:t>Medicare eligibility</a:t>
            </a:r>
          </a:p>
          <a:p>
            <a:r>
              <a:rPr lang="en-US" dirty="0"/>
              <a:t>Notify </a:t>
            </a:r>
            <a:r>
              <a:rPr lang="en-US" dirty="0" smtClean="0"/>
              <a:t>Team Resources </a:t>
            </a:r>
            <a:r>
              <a:rPr lang="en-US" dirty="0"/>
              <a:t>to request change within 30 days of Qualifying Event </a:t>
            </a:r>
          </a:p>
        </p:txBody>
      </p:sp>
      <p:sp>
        <p:nvSpPr>
          <p:cNvPr id="7" name="TextBox 6"/>
          <p:cNvSpPr txBox="1"/>
          <p:nvPr/>
        </p:nvSpPr>
        <p:spPr>
          <a:xfrm>
            <a:off x="909018" y="1034475"/>
            <a:ext cx="7132320" cy="584775"/>
          </a:xfrm>
          <a:prstGeom prst="rect">
            <a:avLst/>
          </a:prstGeom>
          <a:noFill/>
        </p:spPr>
        <p:txBody>
          <a:bodyPr wrap="square" rtlCol="0">
            <a:spAutoFit/>
          </a:bodyPr>
          <a:lstStyle/>
          <a:p>
            <a:pPr algn="ctr"/>
            <a:r>
              <a:rPr lang="en-US" sz="3200" dirty="0">
                <a:solidFill>
                  <a:srgbClr val="515E66"/>
                </a:solidFill>
              </a:rPr>
              <a:t>November </a:t>
            </a:r>
            <a:r>
              <a:rPr lang="en-US" sz="3200" dirty="0" smtClean="0">
                <a:solidFill>
                  <a:srgbClr val="515E66"/>
                </a:solidFill>
              </a:rPr>
              <a:t>1</a:t>
            </a:r>
            <a:r>
              <a:rPr lang="en-US" sz="3200" baseline="30000" dirty="0" smtClean="0">
                <a:solidFill>
                  <a:srgbClr val="515E66"/>
                </a:solidFill>
              </a:rPr>
              <a:t>st</a:t>
            </a:r>
            <a:r>
              <a:rPr lang="en-US" sz="3200" dirty="0" smtClean="0">
                <a:solidFill>
                  <a:srgbClr val="515E66"/>
                </a:solidFill>
              </a:rPr>
              <a:t> </a:t>
            </a:r>
            <a:r>
              <a:rPr lang="en-US" sz="3200" dirty="0">
                <a:solidFill>
                  <a:srgbClr val="515E66"/>
                </a:solidFill>
              </a:rPr>
              <a:t>– November </a:t>
            </a:r>
            <a:r>
              <a:rPr lang="en-US" sz="3200" dirty="0" smtClean="0">
                <a:solidFill>
                  <a:srgbClr val="515E66"/>
                </a:solidFill>
              </a:rPr>
              <a:t>12</a:t>
            </a:r>
            <a:r>
              <a:rPr lang="en-US" sz="3200" baseline="30000" dirty="0" smtClean="0">
                <a:solidFill>
                  <a:srgbClr val="515E66"/>
                </a:solidFill>
              </a:rPr>
              <a:t>th</a:t>
            </a:r>
            <a:r>
              <a:rPr lang="en-US" sz="3200" dirty="0" smtClean="0">
                <a:solidFill>
                  <a:srgbClr val="515E66"/>
                </a:solidFill>
              </a:rPr>
              <a:t> </a:t>
            </a:r>
            <a:endParaRPr lang="en-US" sz="3200" dirty="0">
              <a:solidFill>
                <a:srgbClr val="515E66"/>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586" t="20278" r="5005" b="20139"/>
          <a:stretch/>
        </p:blipFill>
        <p:spPr>
          <a:xfrm>
            <a:off x="6495758" y="2586831"/>
            <a:ext cx="2485159" cy="2600325"/>
          </a:xfrm>
          <a:prstGeom prst="rect">
            <a:avLst/>
          </a:prstGeom>
        </p:spPr>
      </p:pic>
    </p:spTree>
    <p:extLst>
      <p:ext uri="{BB962C8B-B14F-4D97-AF65-F5344CB8AC3E}">
        <p14:creationId xmlns:p14="http://schemas.microsoft.com/office/powerpoint/2010/main" val="50437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Enrolling in Benefits</a:t>
            </a:r>
            <a:endParaRPr lang="en-US" dirty="0">
              <a:solidFill>
                <a:schemeClr val="accent3"/>
              </a:solidFill>
            </a:endParaRPr>
          </a:p>
        </p:txBody>
      </p:sp>
      <p:sp>
        <p:nvSpPr>
          <p:cNvPr id="3" name="Slide Number Placeholder 2"/>
          <p:cNvSpPr>
            <a:spLocks noGrp="1"/>
          </p:cNvSpPr>
          <p:nvPr>
            <p:ph type="sldNum" sz="quarter" idx="10"/>
          </p:nvPr>
        </p:nvSpPr>
        <p:spPr/>
        <p:txBody>
          <a:bodyPr/>
          <a:lstStyle/>
          <a:p>
            <a:fld id="{62E34B0B-B274-4B6D-9959-25F4AB49A41C}" type="slidenum">
              <a:rPr lang="en-US" smtClean="0"/>
              <a:pPr/>
              <a:t>4</a:t>
            </a:fld>
            <a:endParaRPr lang="en-US" dirty="0"/>
          </a:p>
        </p:txBody>
      </p:sp>
      <p:sp>
        <p:nvSpPr>
          <p:cNvPr id="8" name="Text Placeholder 2"/>
          <p:cNvSpPr txBox="1">
            <a:spLocks/>
          </p:cNvSpPr>
          <p:nvPr/>
        </p:nvSpPr>
        <p:spPr>
          <a:xfrm>
            <a:off x="545922" y="2170755"/>
            <a:ext cx="1830747" cy="1359622"/>
          </a:xfrm>
          <a:prstGeom prst="rect">
            <a:avLst/>
          </a:prstGeom>
          <a:solidFill>
            <a:schemeClr val="tx2">
              <a:lumMod val="40000"/>
              <a:lumOff val="60000"/>
            </a:schemeClr>
          </a:solidFill>
          <a:ln w="50800" cap="sq" cmpd="dbl" algn="ctr">
            <a:noFill/>
            <a:prstDash val="solid"/>
            <a:miter lim="800000"/>
          </a:ln>
          <a:effectLst>
            <a:outerShdw blurRad="50800" dist="38100" dir="2700000" algn="tl" rotWithShape="0">
              <a:prstClr val="black">
                <a:alpha val="40000"/>
              </a:prstClr>
            </a:outerShdw>
          </a:effectLst>
        </p:spPr>
        <p:txBody>
          <a:bodyPr lIns="137160" tIns="182880" rIns="137160" bIns="91440" anchor="ct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1000"/>
              </a:spcAft>
              <a:buClr>
                <a:srgbClr val="ED7D31"/>
              </a:buClr>
              <a:buSzPct val="60000"/>
              <a:buFont typeface="Wingdings"/>
              <a:buNone/>
              <a:tabLst/>
              <a:defRPr/>
            </a:pPr>
            <a:r>
              <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Review your benefit plan options</a:t>
            </a:r>
          </a:p>
        </p:txBody>
      </p:sp>
      <p:sp>
        <p:nvSpPr>
          <p:cNvPr id="6" name="Text Placeholder 2"/>
          <p:cNvSpPr txBox="1">
            <a:spLocks/>
          </p:cNvSpPr>
          <p:nvPr/>
        </p:nvSpPr>
        <p:spPr>
          <a:xfrm>
            <a:off x="2926282" y="2170756"/>
            <a:ext cx="1830747" cy="1359623"/>
          </a:xfrm>
          <a:prstGeom prst="rect">
            <a:avLst/>
          </a:prstGeom>
          <a:solidFill>
            <a:schemeClr val="tx2">
              <a:lumMod val="40000"/>
              <a:lumOff val="60000"/>
            </a:schemeClr>
          </a:solidFill>
          <a:ln w="50800" cap="sq" cmpd="dbl" algn="ctr">
            <a:noFill/>
            <a:prstDash val="solid"/>
            <a:miter lim="800000"/>
          </a:ln>
          <a:effectLst>
            <a:outerShdw blurRad="50800" dist="38100" dir="2700000" algn="tl" rotWithShape="0">
              <a:prstClr val="black">
                <a:alpha val="40000"/>
              </a:prstClr>
            </a:outerShdw>
          </a:effectLst>
        </p:spPr>
        <p:txBody>
          <a:bodyPr lIns="137160" tIns="182880" rIns="137160" bIns="91440"/>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1000"/>
              </a:spcAft>
              <a:buClr>
                <a:srgbClr val="ED7D31"/>
              </a:buClr>
              <a:buSzPct val="60000"/>
              <a:buFont typeface="Wingdings"/>
              <a:buNone/>
              <a:tabLst/>
              <a:defRPr/>
            </a:pPr>
            <a:r>
              <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Decide which plans work best for you and your family</a:t>
            </a:r>
          </a:p>
        </p:txBody>
      </p:sp>
      <p:sp>
        <p:nvSpPr>
          <p:cNvPr id="7" name="Text Placeholder 2"/>
          <p:cNvSpPr txBox="1">
            <a:spLocks/>
          </p:cNvSpPr>
          <p:nvPr/>
        </p:nvSpPr>
        <p:spPr>
          <a:xfrm>
            <a:off x="5306641" y="2205437"/>
            <a:ext cx="3641415" cy="1343768"/>
          </a:xfrm>
          <a:prstGeom prst="rect">
            <a:avLst/>
          </a:prstGeom>
          <a:solidFill>
            <a:schemeClr val="tx2">
              <a:lumMod val="40000"/>
              <a:lumOff val="60000"/>
            </a:schemeClr>
          </a:solidFill>
          <a:ln w="50800" cap="sq" cmpd="dbl" algn="ctr">
            <a:noFill/>
            <a:prstDash val="solid"/>
            <a:miter lim="800000"/>
          </a:ln>
          <a:effectLst>
            <a:outerShdw blurRad="50800" dist="38100" dir="2700000" algn="tl" rotWithShape="0">
              <a:prstClr val="black">
                <a:alpha val="40000"/>
              </a:prstClr>
            </a:outerShdw>
          </a:effectLst>
        </p:spPr>
        <p:txBody>
          <a:bodyPr lIns="137160" tIns="182880" rIns="137160" bIns="91440"/>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lvl="0" algn="ctr">
              <a:buClr>
                <a:srgbClr val="ED7D31"/>
              </a:buClr>
              <a:defRPr/>
            </a:pPr>
            <a:r>
              <a:rPr lang="en-US" dirty="0">
                <a:solidFill>
                  <a:sysClr val="window" lastClr="FFFFFF"/>
                </a:solidFill>
                <a:latin typeface="Calibri" panose="020F0502020204030204"/>
              </a:rPr>
              <a:t/>
            </a:r>
            <a:br>
              <a:rPr lang="en-US" dirty="0">
                <a:solidFill>
                  <a:sysClr val="window" lastClr="FFFFFF"/>
                </a:solidFill>
                <a:latin typeface="Calibri" panose="020F0502020204030204"/>
              </a:rPr>
            </a:br>
            <a:r>
              <a:rPr kumimoji="0" lang="en-US" sz="1800" b="0" i="0" u="none" strike="noStrike" kern="1200" cap="none" spc="0" normalizeH="0" baseline="0" noProof="0" dirty="0" smtClean="0">
                <a:ln>
                  <a:noFill/>
                </a:ln>
                <a:solidFill>
                  <a:sysClr val="window" lastClr="FFFFFF"/>
                </a:solidFill>
                <a:effectLst/>
                <a:uLnTx/>
                <a:uFillTx/>
                <a:latin typeface="Calibri" panose="020F0502020204030204"/>
                <a:ea typeface="+mn-ea"/>
                <a:cs typeface="+mn-cs"/>
              </a:rPr>
              <a:t>Make </a:t>
            </a:r>
            <a:r>
              <a:rPr kumimoji="0" lang="en-US" sz="1800" b="0" i="0" u="none" strike="noStrike" kern="1200" cap="none" spc="0" normalizeH="0" baseline="0" noProof="0" dirty="0">
                <a:ln>
                  <a:noFill/>
                </a:ln>
                <a:solidFill>
                  <a:sysClr val="window" lastClr="FFFFFF"/>
                </a:solidFill>
                <a:effectLst/>
                <a:uLnTx/>
                <a:uFillTx/>
                <a:latin typeface="Calibri" panose="020F0502020204030204"/>
                <a:ea typeface="+mn-ea"/>
                <a:cs typeface="+mn-cs"/>
              </a:rPr>
              <a:t>your elections at </a:t>
            </a:r>
            <a:r>
              <a:rPr lang="en-US" dirty="0" smtClean="0">
                <a:solidFill>
                  <a:schemeClr val="bg1"/>
                </a:solidFill>
              </a:rPr>
              <a:t>hfbenefits.vbagateway.com</a:t>
            </a:r>
            <a:endParaRPr kumimoji="0" lang="en-US" sz="1800" b="0" i="0" u="none" strike="noStrike" kern="1200" cap="none" spc="0" normalizeH="0" baseline="0" noProof="0" dirty="0">
              <a:ln>
                <a:noFill/>
              </a:ln>
              <a:solidFill>
                <a:schemeClr val="bg1"/>
              </a:solidFill>
              <a:effectLst/>
              <a:uLnTx/>
              <a:uFillTx/>
              <a:latin typeface="Calibri" panose="020F0502020204030204"/>
            </a:endParaRPr>
          </a:p>
        </p:txBody>
      </p:sp>
      <p:sp>
        <p:nvSpPr>
          <p:cNvPr id="9" name="Text Placeholder 2"/>
          <p:cNvSpPr txBox="1">
            <a:spLocks/>
          </p:cNvSpPr>
          <p:nvPr/>
        </p:nvSpPr>
        <p:spPr>
          <a:xfrm>
            <a:off x="1095536" y="1578067"/>
            <a:ext cx="731520" cy="731520"/>
          </a:xfrm>
          <a:prstGeom prst="ellipse">
            <a:avLst/>
          </a:prstGeom>
          <a:solidFill>
            <a:schemeClr val="accent1"/>
          </a:solidFill>
          <a:ln w="9525" cap="sq" cmpd="dbl" algn="ctr">
            <a:solidFill>
              <a:schemeClr val="tx1"/>
            </a:solidFill>
            <a:prstDash val="solid"/>
            <a:miter lim="800000"/>
          </a:ln>
          <a:effectLst>
            <a:outerShdw blurRad="50800" dist="38100" dir="2700000" algn="tl" rotWithShape="0">
              <a:prstClr val="black">
                <a:alpha val="40000"/>
              </a:prstClr>
            </a:outerShdw>
          </a:effectLst>
        </p:spPr>
        <p:txBody>
          <a:bodyPr lIns="137160" tIns="182880" rIns="137160" bIns="91440" anchor="ct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1000"/>
              </a:spcAft>
              <a:buClr>
                <a:srgbClr val="ED7D31"/>
              </a:buClr>
              <a:buSzPct val="60000"/>
              <a:buFont typeface="Wingdings"/>
              <a:buNone/>
              <a:tabLst/>
              <a:defRPr/>
            </a:pPr>
            <a:endParaRPr kumimoji="0" lang="en-US" sz="2800" b="1"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0" name="Text Placeholder 2"/>
          <p:cNvSpPr txBox="1">
            <a:spLocks/>
          </p:cNvSpPr>
          <p:nvPr/>
        </p:nvSpPr>
        <p:spPr>
          <a:xfrm>
            <a:off x="3475895" y="1562212"/>
            <a:ext cx="731520" cy="731520"/>
          </a:xfrm>
          <a:prstGeom prst="ellipse">
            <a:avLst/>
          </a:prstGeom>
          <a:solidFill>
            <a:schemeClr val="accent2"/>
          </a:solidFill>
          <a:ln w="9525" cap="sq" cmpd="dbl" algn="ctr">
            <a:solidFill>
              <a:schemeClr val="tx1"/>
            </a:solidFill>
            <a:prstDash val="solid"/>
            <a:miter lim="800000"/>
          </a:ln>
          <a:effectLst>
            <a:outerShdw blurRad="50800" dist="38100" dir="2700000" algn="tl" rotWithShape="0">
              <a:prstClr val="black">
                <a:alpha val="40000"/>
              </a:prstClr>
            </a:outerShdw>
          </a:effectLst>
        </p:spPr>
        <p:txBody>
          <a:bodyPr lIns="137160" tIns="182880" rIns="137160" bIns="91440" anchor="ct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1000"/>
              </a:spcAft>
              <a:buClr>
                <a:srgbClr val="ED7D31"/>
              </a:buClr>
              <a:buSzPct val="60000"/>
              <a:buFont typeface="Wingdings"/>
              <a:buNone/>
              <a:tabLst/>
              <a:defRPr/>
            </a:pPr>
            <a:endParaRPr kumimoji="0" lang="en-US" sz="2800" b="1"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1" name="Text Placeholder 2"/>
          <p:cNvSpPr txBox="1">
            <a:spLocks/>
          </p:cNvSpPr>
          <p:nvPr/>
        </p:nvSpPr>
        <p:spPr>
          <a:xfrm>
            <a:off x="6716227" y="1562212"/>
            <a:ext cx="731520" cy="731520"/>
          </a:xfrm>
          <a:prstGeom prst="ellipse">
            <a:avLst/>
          </a:prstGeom>
          <a:solidFill>
            <a:schemeClr val="accent4"/>
          </a:solidFill>
          <a:ln w="9525" cap="sq" cmpd="dbl" algn="ctr">
            <a:solidFill>
              <a:schemeClr val="tx1"/>
            </a:solidFill>
            <a:prstDash val="solid"/>
            <a:miter lim="800000"/>
          </a:ln>
          <a:effectLst>
            <a:outerShdw blurRad="50800" dist="38100" dir="2700000" algn="tl" rotWithShape="0">
              <a:prstClr val="black">
                <a:alpha val="40000"/>
              </a:prstClr>
            </a:outerShdw>
          </a:effectLst>
        </p:spPr>
        <p:txBody>
          <a:bodyPr lIns="137160" tIns="182880" rIns="137160" bIns="91440" anchor="ct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1000"/>
              </a:spcAft>
              <a:buClr>
                <a:srgbClr val="ED7D31"/>
              </a:buClr>
              <a:buSzPct val="60000"/>
              <a:buFont typeface="Wingdings"/>
              <a:buNone/>
              <a:tabLst/>
              <a:defRPr/>
            </a:pPr>
            <a:endParaRPr kumimoji="0" lang="en-US" sz="2800" b="1"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2" name="Text Placeholder 3"/>
          <p:cNvSpPr txBox="1">
            <a:spLocks/>
          </p:cNvSpPr>
          <p:nvPr/>
        </p:nvSpPr>
        <p:spPr>
          <a:xfrm>
            <a:off x="517895" y="3935896"/>
            <a:ext cx="8229600" cy="2262302"/>
          </a:xfrm>
          <a:prstGeom prst="rect">
            <a:avLst/>
          </a:prstGeom>
        </p:spPr>
        <p:txBody>
          <a:bodyPr vert="horz" lIns="91440" tIns="45720" rIns="91440" bIns="45720" rtlCol="0">
            <a:normAutofit/>
          </a:bodyPr>
          <a:lstStyle>
            <a:lvl1pPr marL="223838" indent="-223838" algn="l" defTabSz="914400" rtl="0" eaLnBrk="1" latinLnBrk="0" hangingPunct="1">
              <a:spcBef>
                <a:spcPct val="20000"/>
              </a:spcBef>
              <a:buClr>
                <a:schemeClr val="accent1"/>
              </a:buClr>
              <a:buSzPct val="90000"/>
              <a:buFont typeface="Wingdings" panose="05000000000000000000" pitchFamily="2" charset="2"/>
              <a:buChar char="§"/>
              <a:defRPr sz="1800" kern="1200">
                <a:solidFill>
                  <a:schemeClr val="accent3">
                    <a:lumMod val="50000"/>
                  </a:schemeClr>
                </a:solidFill>
                <a:latin typeface="+mn-lt"/>
                <a:ea typeface="+mn-ea"/>
                <a:cs typeface="+mn-cs"/>
              </a:defRPr>
            </a:lvl1pPr>
            <a:lvl2pPr marL="398463" indent="-173038" algn="l" defTabSz="914400" rtl="0" eaLnBrk="1" latinLnBrk="0" hangingPunct="1">
              <a:spcBef>
                <a:spcPct val="20000"/>
              </a:spcBef>
              <a:buClr>
                <a:schemeClr val="accent2"/>
              </a:buClr>
              <a:buFont typeface="Arial" panose="020B0604020202020204" pitchFamily="34" charset="0"/>
              <a:buChar char="›"/>
              <a:defRPr sz="1600" kern="1200">
                <a:solidFill>
                  <a:schemeClr val="accent3">
                    <a:lumMod val="50000"/>
                  </a:schemeClr>
                </a:solidFill>
                <a:latin typeface="+mn-lt"/>
                <a:ea typeface="+mn-ea"/>
                <a:cs typeface="+mn-cs"/>
              </a:defRPr>
            </a:lvl2pPr>
            <a:lvl3pPr marL="573088" indent="-174625" algn="l" defTabSz="914400" rtl="0" eaLnBrk="1" latinLnBrk="0" hangingPunct="1">
              <a:spcBef>
                <a:spcPct val="20000"/>
              </a:spcBef>
              <a:buFont typeface="Arial" panose="020B0604020202020204" pitchFamily="34" charset="0"/>
              <a:buChar char="•"/>
              <a:defRPr sz="1400" kern="1200">
                <a:solidFill>
                  <a:schemeClr val="accent3">
                    <a:lumMod val="50000"/>
                  </a:schemeClr>
                </a:solidFill>
                <a:latin typeface="+mn-lt"/>
                <a:ea typeface="+mn-ea"/>
                <a:cs typeface="+mn-cs"/>
              </a:defRPr>
            </a:lvl3pPr>
            <a:lvl4pPr marL="739775" indent="-169863" algn="l" defTabSz="914400" rtl="0" eaLnBrk="1" latinLnBrk="0" hangingPunct="1">
              <a:spcBef>
                <a:spcPct val="20000"/>
              </a:spcBef>
              <a:buFont typeface="Arial" panose="020B0604020202020204" pitchFamily="34" charset="0"/>
              <a:buChar char="-"/>
              <a:defRPr sz="1200" kern="1200">
                <a:solidFill>
                  <a:schemeClr val="accent3">
                    <a:lumMod val="50000"/>
                  </a:schemeClr>
                </a:solidFill>
                <a:latin typeface="+mn-lt"/>
                <a:ea typeface="+mn-ea"/>
                <a:cs typeface="+mn-cs"/>
              </a:defRPr>
            </a:lvl4pPr>
            <a:lvl5pPr marL="917575" indent="-174625" algn="l" defTabSz="914400" rtl="0" eaLnBrk="1" latinLnBrk="0" hangingPunct="1">
              <a:spcBef>
                <a:spcPct val="20000"/>
              </a:spcBef>
              <a:buSzPct val="90000"/>
              <a:buFont typeface="Arial" panose="020B0604020202020204" pitchFamily="34" charset="0"/>
              <a:buChar char="»"/>
              <a:defRPr sz="12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Tips</a:t>
            </a:r>
          </a:p>
          <a:p>
            <a:pPr lvl="1"/>
            <a:r>
              <a:rPr lang="en-US" dirty="0"/>
              <a:t>Review your Benefits </a:t>
            </a:r>
            <a:r>
              <a:rPr lang="en-US" dirty="0" smtClean="0"/>
              <a:t>Guide &amp; Utilize the Decision Support Tools available to you </a:t>
            </a:r>
            <a:endParaRPr lang="en-US" dirty="0"/>
          </a:p>
          <a:p>
            <a:pPr lvl="1"/>
            <a:r>
              <a:rPr lang="en-US" dirty="0"/>
              <a:t>Review each vendor’s website and consult their online provider directories</a:t>
            </a:r>
          </a:p>
          <a:p>
            <a:pPr lvl="1"/>
            <a:r>
              <a:rPr lang="en-US" dirty="0"/>
              <a:t>Have you recently been married, divorced or had a baby? Did your spouse or dependents recently gain or lose coverage through an employer? </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p:txBody>
      </p:sp>
      <p:sp>
        <p:nvSpPr>
          <p:cNvPr id="4" name="Rectangle 3">
            <a:extLst>
              <a:ext uri="{FF2B5EF4-FFF2-40B4-BE49-F238E27FC236}">
                <a16:creationId xmlns:a16="http://schemas.microsoft.com/office/drawing/2014/main" id="{09BF689A-CD70-8042-830C-727DB8934584}"/>
              </a:ext>
            </a:extLst>
          </p:cNvPr>
          <p:cNvSpPr/>
          <p:nvPr/>
        </p:nvSpPr>
        <p:spPr>
          <a:xfrm>
            <a:off x="1277591" y="1682217"/>
            <a:ext cx="367408" cy="523220"/>
          </a:xfrm>
          <a:prstGeom prst="rect">
            <a:avLst/>
          </a:prstGeom>
        </p:spPr>
        <p:txBody>
          <a:bodyPr wrap="none">
            <a:spAutoFit/>
          </a:bodyPr>
          <a:lstStyle/>
          <a:p>
            <a:r>
              <a:rPr lang="en-US" sz="2800" b="1" dirty="0">
                <a:solidFill>
                  <a:sysClr val="window" lastClr="FFFFFF"/>
                </a:solidFill>
              </a:rPr>
              <a:t>1</a:t>
            </a:r>
            <a:endParaRPr lang="en-US" sz="2800" dirty="0"/>
          </a:p>
        </p:txBody>
      </p:sp>
      <p:sp>
        <p:nvSpPr>
          <p:cNvPr id="13" name="Rectangle 12">
            <a:extLst>
              <a:ext uri="{FF2B5EF4-FFF2-40B4-BE49-F238E27FC236}">
                <a16:creationId xmlns:a16="http://schemas.microsoft.com/office/drawing/2014/main" id="{14A31EF9-0771-F646-AE62-8D1BE2AC63D1}"/>
              </a:ext>
            </a:extLst>
          </p:cNvPr>
          <p:cNvSpPr/>
          <p:nvPr/>
        </p:nvSpPr>
        <p:spPr>
          <a:xfrm>
            <a:off x="3657951" y="1666362"/>
            <a:ext cx="367408" cy="523220"/>
          </a:xfrm>
          <a:prstGeom prst="rect">
            <a:avLst/>
          </a:prstGeom>
        </p:spPr>
        <p:txBody>
          <a:bodyPr wrap="none">
            <a:spAutoFit/>
          </a:bodyPr>
          <a:lstStyle/>
          <a:p>
            <a:r>
              <a:rPr lang="en-US" sz="2800" b="1" dirty="0">
                <a:solidFill>
                  <a:sysClr val="window" lastClr="FFFFFF"/>
                </a:solidFill>
              </a:rPr>
              <a:t>2</a:t>
            </a:r>
            <a:endParaRPr lang="en-US" sz="2800" dirty="0"/>
          </a:p>
        </p:txBody>
      </p:sp>
      <p:sp>
        <p:nvSpPr>
          <p:cNvPr id="14" name="Rectangle 13">
            <a:extLst>
              <a:ext uri="{FF2B5EF4-FFF2-40B4-BE49-F238E27FC236}">
                <a16:creationId xmlns:a16="http://schemas.microsoft.com/office/drawing/2014/main" id="{C1E3DA7A-6598-F24A-A906-5BF0A0101464}"/>
              </a:ext>
            </a:extLst>
          </p:cNvPr>
          <p:cNvSpPr/>
          <p:nvPr/>
        </p:nvSpPr>
        <p:spPr>
          <a:xfrm>
            <a:off x="6898431" y="1682217"/>
            <a:ext cx="367408" cy="523220"/>
          </a:xfrm>
          <a:prstGeom prst="rect">
            <a:avLst/>
          </a:prstGeom>
        </p:spPr>
        <p:txBody>
          <a:bodyPr wrap="none">
            <a:spAutoFit/>
          </a:bodyPr>
          <a:lstStyle/>
          <a:p>
            <a:r>
              <a:rPr lang="en-US" sz="2800" b="1" dirty="0">
                <a:solidFill>
                  <a:sysClr val="window" lastClr="FFFFFF"/>
                </a:solidFill>
              </a:rPr>
              <a:t>3</a:t>
            </a:r>
            <a:endParaRPr lang="en-US" sz="2800" dirty="0"/>
          </a:p>
        </p:txBody>
      </p:sp>
    </p:spTree>
    <p:extLst>
      <p:ext uri="{BB962C8B-B14F-4D97-AF65-F5344CB8AC3E}">
        <p14:creationId xmlns:p14="http://schemas.microsoft.com/office/powerpoint/2010/main" val="177108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a:t>
            </a:r>
          </a:p>
        </p:txBody>
      </p:sp>
      <p:sp>
        <p:nvSpPr>
          <p:cNvPr id="3" name="Slide Number Placeholder 2"/>
          <p:cNvSpPr>
            <a:spLocks noGrp="1"/>
          </p:cNvSpPr>
          <p:nvPr>
            <p:ph type="sldNum" sz="quarter" idx="10"/>
          </p:nvPr>
        </p:nvSpPr>
        <p:spPr/>
        <p:txBody>
          <a:bodyPr/>
          <a:lstStyle/>
          <a:p>
            <a:fld id="{63C841DF-ACE4-4BA2-91BE-B1492F0332DA}" type="slidenum">
              <a:rPr lang="en-US" smtClean="0"/>
              <a:pPr/>
              <a:t>5</a:t>
            </a:fld>
            <a:endParaRPr lang="en-US" dirty="0"/>
          </a:p>
        </p:txBody>
      </p:sp>
    </p:spTree>
    <p:extLst>
      <p:ext uri="{BB962C8B-B14F-4D97-AF65-F5344CB8AC3E}">
        <p14:creationId xmlns:p14="http://schemas.microsoft.com/office/powerpoint/2010/main" val="277927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28" y="274638"/>
            <a:ext cx="8969339" cy="1143000"/>
          </a:xfrm>
        </p:spPr>
        <p:txBody>
          <a:bodyPr>
            <a:normAutofit/>
          </a:bodyPr>
          <a:lstStyle/>
          <a:p>
            <a:r>
              <a:rPr lang="en-US" sz="2750" dirty="0"/>
              <a:t>Finding an In-Network Doctor – </a:t>
            </a:r>
            <a:r>
              <a:rPr lang="en-US" sz="2750" dirty="0" err="1"/>
              <a:t>AccessDirect</a:t>
            </a:r>
            <a:r>
              <a:rPr lang="en-US" sz="2750" dirty="0"/>
              <a:t> Platinum (ADP)</a:t>
            </a:r>
          </a:p>
        </p:txBody>
      </p:sp>
      <p:sp>
        <p:nvSpPr>
          <p:cNvPr id="3" name="Slide Number Placeholder 2"/>
          <p:cNvSpPr>
            <a:spLocks noGrp="1"/>
          </p:cNvSpPr>
          <p:nvPr>
            <p:ph type="sldNum" sz="quarter" idx="10"/>
          </p:nvPr>
        </p:nvSpPr>
        <p:spPr/>
        <p:txBody>
          <a:bodyPr/>
          <a:lstStyle/>
          <a:p>
            <a:fld id="{62E34B0B-B274-4B6D-9959-25F4AB49A41C}" type="slidenum">
              <a:rPr lang="en-US" smtClean="0"/>
              <a:pPr/>
              <a:t>6</a:t>
            </a:fld>
            <a:endParaRPr lang="en-US" dirty="0"/>
          </a:p>
        </p:txBody>
      </p:sp>
      <p:sp>
        <p:nvSpPr>
          <p:cNvPr id="4" name="Text Placeholder 3"/>
          <p:cNvSpPr>
            <a:spLocks noGrp="1"/>
          </p:cNvSpPr>
          <p:nvPr>
            <p:ph type="body" sz="quarter" idx="11"/>
          </p:nvPr>
        </p:nvSpPr>
        <p:spPr/>
        <p:txBody>
          <a:bodyPr/>
          <a:lstStyle/>
          <a:p>
            <a:r>
              <a:rPr lang="en-US" dirty="0"/>
              <a:t>Step 1: Go to </a:t>
            </a:r>
            <a:r>
              <a:rPr lang="en-US" dirty="0">
                <a:hlinkClick r:id="rId3"/>
              </a:rPr>
              <a:t>www.adppo.com</a:t>
            </a:r>
            <a:r>
              <a:rPr lang="en-US" dirty="0"/>
              <a:t> </a:t>
            </a:r>
          </a:p>
          <a:p>
            <a:r>
              <a:rPr lang="en-US" dirty="0"/>
              <a:t>Step 2: Click “Find a Provider”</a:t>
            </a:r>
          </a:p>
          <a:p>
            <a:r>
              <a:rPr lang="en-US" dirty="0"/>
              <a:t>Step 3: “Agree” to terms</a:t>
            </a:r>
          </a:p>
          <a:p>
            <a:r>
              <a:rPr lang="en-US" dirty="0"/>
              <a:t>Step 4: Enter 0070053 in the “please enter your group #” box, then click “next step”</a:t>
            </a:r>
          </a:p>
          <a:p>
            <a:r>
              <a:rPr lang="en-US" dirty="0"/>
              <a:t>Step 5: Enter your Zip Code or City and check whether you are looking for a “facility” or “physician”</a:t>
            </a:r>
          </a:p>
          <a:p>
            <a:r>
              <a:rPr lang="en-US" dirty="0"/>
              <a:t>Step 6: You can search for a physician by name or by specialty</a:t>
            </a:r>
          </a:p>
          <a:p>
            <a:pPr marL="225425" lvl="1" indent="0">
              <a:buNone/>
            </a:pPr>
            <a:endParaRPr lang="en-US"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3837" b="3349"/>
          <a:stretch/>
        </p:blipFill>
        <p:spPr>
          <a:xfrm>
            <a:off x="2714600" y="3582186"/>
            <a:ext cx="3735590" cy="2564091"/>
          </a:xfrm>
          <a:prstGeom prst="rect">
            <a:avLst/>
          </a:prstGeom>
        </p:spPr>
      </p:pic>
      <p:pic>
        <p:nvPicPr>
          <p:cNvPr id="7" name="Picture 6"/>
          <p:cNvPicPr>
            <a:picLocks noChangeAspect="1"/>
          </p:cNvPicPr>
          <p:nvPr/>
        </p:nvPicPr>
        <p:blipFill>
          <a:blip r:embed="rId5"/>
          <a:stretch>
            <a:fillRect/>
          </a:stretch>
        </p:blipFill>
        <p:spPr>
          <a:xfrm>
            <a:off x="5830217" y="1350243"/>
            <a:ext cx="1682642" cy="499915"/>
          </a:xfrm>
          <a:prstGeom prst="rect">
            <a:avLst/>
          </a:prstGeom>
        </p:spPr>
      </p:pic>
      <p:pic>
        <p:nvPicPr>
          <p:cNvPr id="8" name="Picture 7"/>
          <p:cNvPicPr>
            <a:picLocks noChangeAspect="1"/>
          </p:cNvPicPr>
          <p:nvPr/>
        </p:nvPicPr>
        <p:blipFill>
          <a:blip r:embed="rId6"/>
          <a:stretch>
            <a:fillRect/>
          </a:stretch>
        </p:blipFill>
        <p:spPr>
          <a:xfrm>
            <a:off x="3881294" y="1417305"/>
            <a:ext cx="1402202" cy="365792"/>
          </a:xfrm>
          <a:prstGeom prst="rect">
            <a:avLst/>
          </a:prstGeom>
        </p:spPr>
      </p:pic>
    </p:spTree>
    <p:extLst>
      <p:ext uri="{BB962C8B-B14F-4D97-AF65-F5344CB8AC3E}">
        <p14:creationId xmlns:p14="http://schemas.microsoft.com/office/powerpoint/2010/main" val="284425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78" y="274638"/>
            <a:ext cx="8783622" cy="1143000"/>
          </a:xfrm>
        </p:spPr>
        <p:txBody>
          <a:bodyPr>
            <a:normAutofit/>
          </a:bodyPr>
          <a:lstStyle/>
          <a:p>
            <a:r>
              <a:rPr lang="en-US" sz="2750" dirty="0"/>
              <a:t>Finding an In-Network Doctor – Outside of ADP Service Area</a:t>
            </a:r>
          </a:p>
        </p:txBody>
      </p:sp>
      <p:sp>
        <p:nvSpPr>
          <p:cNvPr id="3" name="Slide Number Placeholder 2"/>
          <p:cNvSpPr>
            <a:spLocks noGrp="1"/>
          </p:cNvSpPr>
          <p:nvPr>
            <p:ph type="sldNum" sz="quarter" idx="10"/>
          </p:nvPr>
        </p:nvSpPr>
        <p:spPr/>
        <p:txBody>
          <a:bodyPr/>
          <a:lstStyle/>
          <a:p>
            <a:fld id="{62E34B0B-B274-4B6D-9959-25F4AB49A41C}" type="slidenum">
              <a:rPr lang="en-US" smtClean="0"/>
              <a:pPr/>
              <a:t>7</a:t>
            </a:fld>
            <a:endParaRPr lang="en-US" dirty="0"/>
          </a:p>
        </p:txBody>
      </p:sp>
      <p:sp>
        <p:nvSpPr>
          <p:cNvPr id="4" name="Text Placeholder 3"/>
          <p:cNvSpPr>
            <a:spLocks noGrp="1"/>
          </p:cNvSpPr>
          <p:nvPr>
            <p:ph type="body" sz="quarter" idx="11"/>
          </p:nvPr>
        </p:nvSpPr>
        <p:spPr>
          <a:xfrm>
            <a:off x="365495" y="1131556"/>
            <a:ext cx="5941037" cy="4744556"/>
          </a:xfrm>
        </p:spPr>
        <p:txBody>
          <a:bodyPr/>
          <a:lstStyle/>
          <a:p>
            <a:r>
              <a:rPr lang="en-US" dirty="0"/>
              <a:t>Step 1: Go to </a:t>
            </a:r>
            <a:r>
              <a:rPr lang="en-US" dirty="0">
                <a:hlinkClick r:id="rId3"/>
              </a:rPr>
              <a:t>www.uhss.welcometouhc.com/find-a-doctor</a:t>
            </a:r>
            <a:r>
              <a:rPr lang="en-US" dirty="0"/>
              <a:t> </a:t>
            </a:r>
          </a:p>
          <a:p>
            <a:r>
              <a:rPr lang="en-US" dirty="0"/>
              <a:t>Step 2: Click “United Healthcare Options PPO”</a:t>
            </a:r>
          </a:p>
          <a:p>
            <a:r>
              <a:rPr lang="en-US" dirty="0"/>
              <a:t>Step 3: Make sure to “change location” to the location you are searching in</a:t>
            </a:r>
          </a:p>
          <a:p>
            <a:r>
              <a:rPr lang="en-US" dirty="0"/>
              <a:t>Step 4: You can search by doctor name, specialty, facility name, clinic name or medical group name physician by name or by specialty</a:t>
            </a:r>
          </a:p>
          <a:p>
            <a:pPr marL="225425" lvl="1" indent="0">
              <a:buNone/>
            </a:pPr>
            <a:endParaRPr lang="en-US" dirty="0"/>
          </a:p>
        </p:txBody>
      </p:sp>
      <p:pic>
        <p:nvPicPr>
          <p:cNvPr id="7" name="Picture 6"/>
          <p:cNvPicPr>
            <a:picLocks noChangeAspect="1"/>
          </p:cNvPicPr>
          <p:nvPr/>
        </p:nvPicPr>
        <p:blipFill>
          <a:blip r:embed="rId4"/>
          <a:stretch>
            <a:fillRect/>
          </a:stretch>
        </p:blipFill>
        <p:spPr>
          <a:xfrm>
            <a:off x="6897016" y="1304967"/>
            <a:ext cx="1682642" cy="499915"/>
          </a:xfrm>
          <a:prstGeom prst="rect">
            <a:avLst/>
          </a:prstGeom>
        </p:spPr>
      </p:pic>
      <p:pic>
        <p:nvPicPr>
          <p:cNvPr id="6" name="Picture 5"/>
          <p:cNvPicPr>
            <a:picLocks noChangeAspect="1"/>
          </p:cNvPicPr>
          <p:nvPr/>
        </p:nvPicPr>
        <p:blipFill>
          <a:blip r:embed="rId5"/>
          <a:stretch>
            <a:fillRect/>
          </a:stretch>
        </p:blipFill>
        <p:spPr>
          <a:xfrm>
            <a:off x="6784230" y="2252878"/>
            <a:ext cx="1908213" cy="39017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698" y="3503834"/>
            <a:ext cx="3840480" cy="2560320"/>
          </a:xfrm>
          <a:prstGeom prst="rect">
            <a:avLst/>
          </a:prstGeom>
        </p:spPr>
      </p:pic>
      <p:sp>
        <p:nvSpPr>
          <p:cNvPr id="10" name="Text Placeholder 3"/>
          <p:cNvSpPr txBox="1">
            <a:spLocks/>
          </p:cNvSpPr>
          <p:nvPr/>
        </p:nvSpPr>
        <p:spPr>
          <a:xfrm>
            <a:off x="5193589" y="3273696"/>
            <a:ext cx="3714741" cy="2363006"/>
          </a:xfrm>
          <a:prstGeom prst="rect">
            <a:avLst/>
          </a:prstGeom>
        </p:spPr>
        <p:txBody>
          <a:bodyPr vert="horz" lIns="91440" tIns="45720" rIns="91440" bIns="45720" rtlCol="0">
            <a:normAutofit/>
          </a:bodyPr>
          <a:lstStyle>
            <a:lvl1pPr marL="223838" indent="-223838" algn="l" defTabSz="914400" rtl="0" eaLnBrk="1" latinLnBrk="0" hangingPunct="1">
              <a:spcBef>
                <a:spcPct val="20000"/>
              </a:spcBef>
              <a:buClr>
                <a:schemeClr val="accent1"/>
              </a:buClr>
              <a:buSzPct val="90000"/>
              <a:buFont typeface="Wingdings" panose="05000000000000000000" pitchFamily="2" charset="2"/>
              <a:buChar char="§"/>
              <a:defRPr sz="1800" kern="1200">
                <a:solidFill>
                  <a:schemeClr val="accent3">
                    <a:lumMod val="50000"/>
                  </a:schemeClr>
                </a:solidFill>
                <a:latin typeface="+mn-lt"/>
                <a:ea typeface="+mn-ea"/>
                <a:cs typeface="+mn-cs"/>
              </a:defRPr>
            </a:lvl1pPr>
            <a:lvl2pPr marL="398463" indent="-173038" algn="l" defTabSz="914400" rtl="0" eaLnBrk="1" latinLnBrk="0" hangingPunct="1">
              <a:spcBef>
                <a:spcPct val="20000"/>
              </a:spcBef>
              <a:buClr>
                <a:schemeClr val="accent2"/>
              </a:buClr>
              <a:buFont typeface="Arial" panose="020B0604020202020204" pitchFamily="34" charset="0"/>
              <a:buChar char="›"/>
              <a:defRPr sz="1600" kern="1200">
                <a:solidFill>
                  <a:schemeClr val="accent3">
                    <a:lumMod val="50000"/>
                  </a:schemeClr>
                </a:solidFill>
                <a:latin typeface="+mn-lt"/>
                <a:ea typeface="+mn-ea"/>
                <a:cs typeface="+mn-cs"/>
              </a:defRPr>
            </a:lvl2pPr>
            <a:lvl3pPr marL="573088" indent="-174625" algn="l" defTabSz="914400" rtl="0" eaLnBrk="1" latinLnBrk="0" hangingPunct="1">
              <a:spcBef>
                <a:spcPct val="20000"/>
              </a:spcBef>
              <a:buFont typeface="Arial" panose="020B0604020202020204" pitchFamily="34" charset="0"/>
              <a:buChar char="•"/>
              <a:defRPr sz="1400" kern="1200">
                <a:solidFill>
                  <a:schemeClr val="accent3">
                    <a:lumMod val="50000"/>
                  </a:schemeClr>
                </a:solidFill>
                <a:latin typeface="+mn-lt"/>
                <a:ea typeface="+mn-ea"/>
                <a:cs typeface="+mn-cs"/>
              </a:defRPr>
            </a:lvl3pPr>
            <a:lvl4pPr marL="739775" indent="-169863" algn="l" defTabSz="914400" rtl="0" eaLnBrk="1" latinLnBrk="0" hangingPunct="1">
              <a:spcBef>
                <a:spcPct val="20000"/>
              </a:spcBef>
              <a:buFont typeface="Arial" panose="020B0604020202020204" pitchFamily="34" charset="0"/>
              <a:buChar char="-"/>
              <a:defRPr sz="1200" kern="1200">
                <a:solidFill>
                  <a:schemeClr val="accent3">
                    <a:lumMod val="50000"/>
                  </a:schemeClr>
                </a:solidFill>
                <a:latin typeface="+mn-lt"/>
                <a:ea typeface="+mn-ea"/>
                <a:cs typeface="+mn-cs"/>
              </a:defRPr>
            </a:lvl4pPr>
            <a:lvl5pPr marL="917575" indent="-174625" algn="l" defTabSz="914400" rtl="0" eaLnBrk="1" latinLnBrk="0" hangingPunct="1">
              <a:spcBef>
                <a:spcPct val="20000"/>
              </a:spcBef>
              <a:buSzPct val="90000"/>
              <a:buFont typeface="Arial" panose="020B0604020202020204" pitchFamily="34" charset="0"/>
              <a:buChar char="»"/>
              <a:defRPr sz="12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Accessing </a:t>
            </a:r>
            <a:r>
              <a:rPr lang="en-US" dirty="0" err="1"/>
              <a:t>Cerpass</a:t>
            </a:r>
            <a:r>
              <a:rPr lang="en-US" dirty="0"/>
              <a:t> RX Portal</a:t>
            </a:r>
          </a:p>
          <a:p>
            <a:r>
              <a:rPr lang="en-US" dirty="0"/>
              <a:t>Go to </a:t>
            </a:r>
            <a:r>
              <a:rPr lang="en-US" dirty="0" smtClean="0">
                <a:hlinkClick r:id="rId7"/>
              </a:rPr>
              <a:t>www.cerpassrx.com</a:t>
            </a:r>
            <a:r>
              <a:rPr lang="en-US" dirty="0" smtClean="0"/>
              <a:t> </a:t>
            </a:r>
            <a:endParaRPr lang="en-US" dirty="0"/>
          </a:p>
          <a:p>
            <a:pPr lvl="1"/>
            <a:r>
              <a:rPr lang="en-US" dirty="0"/>
              <a:t>Access claims history</a:t>
            </a:r>
          </a:p>
          <a:p>
            <a:pPr lvl="1"/>
            <a:r>
              <a:rPr lang="en-US" dirty="0"/>
              <a:t>Order home delivery </a:t>
            </a:r>
          </a:p>
          <a:p>
            <a:pPr lvl="1"/>
            <a:r>
              <a:rPr lang="en-US" dirty="0"/>
              <a:t>Compare prices of your prescriptions</a:t>
            </a:r>
          </a:p>
          <a:p>
            <a:pPr lvl="1"/>
            <a:r>
              <a:rPr lang="en-US" dirty="0"/>
              <a:t>Learn about medication side effects</a:t>
            </a:r>
          </a:p>
          <a:p>
            <a:pPr lvl="1"/>
            <a:r>
              <a:rPr lang="en-US" dirty="0"/>
              <a:t>Locate a pharmacy</a:t>
            </a:r>
          </a:p>
        </p:txBody>
      </p:sp>
      <p:pic>
        <p:nvPicPr>
          <p:cNvPr id="11" name="Picture 10"/>
          <p:cNvPicPr>
            <a:picLocks noChangeAspect="1"/>
          </p:cNvPicPr>
          <p:nvPr/>
        </p:nvPicPr>
        <p:blipFill>
          <a:blip r:embed="rId8"/>
          <a:stretch>
            <a:fillRect/>
          </a:stretch>
        </p:blipFill>
        <p:spPr>
          <a:xfrm>
            <a:off x="5306262" y="5620058"/>
            <a:ext cx="2591025" cy="512108"/>
          </a:xfrm>
          <a:prstGeom prst="rect">
            <a:avLst/>
          </a:prstGeom>
        </p:spPr>
      </p:pic>
    </p:spTree>
    <p:extLst>
      <p:ext uri="{BB962C8B-B14F-4D97-AF65-F5344CB8AC3E}">
        <p14:creationId xmlns:p14="http://schemas.microsoft.com/office/powerpoint/2010/main" val="347616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Room Copay </a:t>
            </a:r>
          </a:p>
        </p:txBody>
      </p:sp>
      <p:sp>
        <p:nvSpPr>
          <p:cNvPr id="3" name="Slide Number Placeholder 2"/>
          <p:cNvSpPr>
            <a:spLocks noGrp="1"/>
          </p:cNvSpPr>
          <p:nvPr>
            <p:ph type="sldNum" sz="quarter" idx="10"/>
          </p:nvPr>
        </p:nvSpPr>
        <p:spPr/>
        <p:txBody>
          <a:bodyPr/>
          <a:lstStyle/>
          <a:p>
            <a:fld id="{62E34B0B-B274-4B6D-9959-25F4AB49A41C}" type="slidenum">
              <a:rPr lang="en-US" smtClean="0"/>
              <a:pPr/>
              <a:t>8</a:t>
            </a:fld>
            <a:endParaRPr lang="en-US" dirty="0"/>
          </a:p>
        </p:txBody>
      </p:sp>
      <p:sp>
        <p:nvSpPr>
          <p:cNvPr id="4" name="Text Placeholder 3"/>
          <p:cNvSpPr>
            <a:spLocks noGrp="1"/>
          </p:cNvSpPr>
          <p:nvPr>
            <p:ph type="body" sz="quarter" idx="11"/>
          </p:nvPr>
        </p:nvSpPr>
        <p:spPr/>
        <p:txBody>
          <a:bodyPr>
            <a:normAutofit/>
          </a:bodyPr>
          <a:lstStyle/>
          <a:p>
            <a:r>
              <a:rPr lang="en-US" dirty="0"/>
              <a:t>Accidental Injury &amp; Emergency Care </a:t>
            </a:r>
          </a:p>
          <a:p>
            <a:pPr lvl="1"/>
            <a:r>
              <a:rPr lang="en-US" dirty="0" smtClean="0"/>
              <a:t>$350 copay (Azalea) / $250 copay (Rose) </a:t>
            </a:r>
            <a:endParaRPr lang="en-US" dirty="0"/>
          </a:p>
          <a:p>
            <a:r>
              <a:rPr lang="en-US" dirty="0"/>
              <a:t>Non-Emergency Care in the Emergency Room</a:t>
            </a:r>
          </a:p>
          <a:p>
            <a:pPr lvl="1"/>
            <a:r>
              <a:rPr lang="en-US" dirty="0" smtClean="0"/>
              <a:t>20</a:t>
            </a:r>
            <a:r>
              <a:rPr lang="en-US" dirty="0"/>
              <a:t>% coinsurance in the </a:t>
            </a:r>
            <a:r>
              <a:rPr lang="en-US" dirty="0" err="1"/>
              <a:t>AccessDirect</a:t>
            </a:r>
            <a:r>
              <a:rPr lang="en-US" dirty="0"/>
              <a:t> Platinum Network</a:t>
            </a:r>
          </a:p>
          <a:p>
            <a:pPr lvl="1"/>
            <a:r>
              <a:rPr lang="en-US" dirty="0" smtClean="0"/>
              <a:t>30</a:t>
            </a:r>
            <a:r>
              <a:rPr lang="en-US" dirty="0"/>
              <a:t>% coinsurance In-Network/Other Counties </a:t>
            </a:r>
          </a:p>
          <a:p>
            <a:pPr lvl="1"/>
            <a:r>
              <a:rPr lang="en-US" dirty="0"/>
              <a:t>Out-of-Network – no coverage  </a:t>
            </a:r>
          </a:p>
          <a:p>
            <a:pPr marL="225425"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721" y="3201606"/>
            <a:ext cx="4417807" cy="2926080"/>
          </a:xfrm>
          <a:prstGeom prst="rect">
            <a:avLst/>
          </a:prstGeom>
        </p:spPr>
      </p:pic>
    </p:spTree>
    <p:extLst>
      <p:ext uri="{BB962C8B-B14F-4D97-AF65-F5344CB8AC3E}">
        <p14:creationId xmlns:p14="http://schemas.microsoft.com/office/powerpoint/2010/main" val="363698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Urgent Care Locations </a:t>
            </a:r>
          </a:p>
        </p:txBody>
      </p:sp>
      <p:sp>
        <p:nvSpPr>
          <p:cNvPr id="3" name="Slide Number Placeholder 2"/>
          <p:cNvSpPr>
            <a:spLocks noGrp="1"/>
          </p:cNvSpPr>
          <p:nvPr>
            <p:ph type="sldNum" sz="quarter" idx="10"/>
          </p:nvPr>
        </p:nvSpPr>
        <p:spPr/>
        <p:txBody>
          <a:bodyPr/>
          <a:lstStyle/>
          <a:p>
            <a:fld id="{62E34B0B-B274-4B6D-9959-25F4AB49A41C}" type="slidenum">
              <a:rPr lang="en-US" smtClean="0"/>
              <a:pPr/>
              <a:t>9</a:t>
            </a:fld>
            <a:endParaRPr lang="en-US" dirty="0"/>
          </a:p>
        </p:txBody>
      </p:sp>
      <p:sp>
        <p:nvSpPr>
          <p:cNvPr id="4" name="Text Placeholder 3"/>
          <p:cNvSpPr>
            <a:spLocks noGrp="1"/>
          </p:cNvSpPr>
          <p:nvPr>
            <p:ph type="body" sz="quarter" idx="11"/>
          </p:nvPr>
        </p:nvSpPr>
        <p:spPr>
          <a:xfrm>
            <a:off x="365495" y="1060088"/>
            <a:ext cx="8229600" cy="5207148"/>
          </a:xfrm>
        </p:spPr>
        <p:txBody>
          <a:bodyPr>
            <a:normAutofit/>
          </a:bodyPr>
          <a:lstStyle/>
          <a:p>
            <a:r>
              <a:rPr lang="en-US" sz="2000" dirty="0"/>
              <a:t>The following Urgent Care locations are in-network with ADP:</a:t>
            </a:r>
          </a:p>
          <a:p>
            <a:pPr lvl="1"/>
            <a:r>
              <a:rPr lang="en-US" sz="1800" dirty="0"/>
              <a:t>UT Health East Texas Urgent Care – South Broadway (6210 S. Broadway Ave)</a:t>
            </a:r>
          </a:p>
          <a:p>
            <a:pPr lvl="3"/>
            <a:r>
              <a:rPr lang="en-US" sz="1400" dirty="0" smtClean="0"/>
              <a:t>Faculty is an Urgent Care and an ER – note with intake team that you are seeking Urgent </a:t>
            </a:r>
            <a:r>
              <a:rPr lang="en-US" sz="1400" dirty="0"/>
              <a:t>C</a:t>
            </a:r>
            <a:r>
              <a:rPr lang="en-US" sz="1400" dirty="0" smtClean="0"/>
              <a:t>are and not Emergency Room Services. </a:t>
            </a:r>
            <a:endParaRPr lang="en-US" sz="1400" dirty="0"/>
          </a:p>
          <a:p>
            <a:pPr lvl="1"/>
            <a:r>
              <a:rPr lang="en-US" sz="1800" dirty="0"/>
              <a:t>Texas Spine and Joint Urgent Care – South Broadway </a:t>
            </a:r>
            <a:r>
              <a:rPr lang="en-US" sz="1800" i="1" dirty="0"/>
              <a:t>(8101 S. Broadway Ave)</a:t>
            </a:r>
            <a:endParaRPr lang="en-US" sz="2000" i="1" dirty="0"/>
          </a:p>
          <a:p>
            <a:r>
              <a:rPr lang="en-US" sz="2000" dirty="0"/>
              <a:t>In addition, UT Health East Texas has extended hours / walk-in hours at their 5th street location for pediatricians &amp; family medicine &amp; also the S Broadway location for family medicine</a:t>
            </a:r>
          </a:p>
          <a:p>
            <a:pPr lvl="1"/>
            <a:r>
              <a:rPr lang="en-US" sz="1800" dirty="0"/>
              <a:t>5th Street </a:t>
            </a:r>
            <a:r>
              <a:rPr lang="en-US" sz="1800" dirty="0" smtClean="0"/>
              <a:t>walk-in </a:t>
            </a:r>
            <a:r>
              <a:rPr lang="en-US" sz="1800" dirty="0"/>
              <a:t>hours are:</a:t>
            </a:r>
          </a:p>
          <a:p>
            <a:pPr lvl="2"/>
            <a:r>
              <a:rPr lang="en-US" sz="1600" dirty="0" smtClean="0"/>
              <a:t>Saturday</a:t>
            </a:r>
            <a:r>
              <a:rPr lang="en-US" sz="1600" dirty="0"/>
              <a:t>, 9:00 am – noon </a:t>
            </a:r>
          </a:p>
          <a:p>
            <a:pPr lvl="1"/>
            <a:r>
              <a:rPr lang="en-US" sz="1800" dirty="0"/>
              <a:t>S Broadway extended / walk-in hours are:</a:t>
            </a:r>
          </a:p>
          <a:p>
            <a:pPr lvl="2"/>
            <a:r>
              <a:rPr lang="en-US" sz="1600" dirty="0"/>
              <a:t>Monday – Friday, 7:00 am – 7:00 pm</a:t>
            </a:r>
          </a:p>
          <a:p>
            <a:pPr lvl="2"/>
            <a:r>
              <a:rPr lang="en-US" sz="1600" dirty="0"/>
              <a:t>Saturday, 9:00 am – 4:00 pm</a:t>
            </a:r>
          </a:p>
          <a:p>
            <a:pPr lvl="2"/>
            <a:r>
              <a:rPr lang="en-US" sz="1600" dirty="0"/>
              <a:t>Sunday, noon – 5:00 pm </a:t>
            </a:r>
          </a:p>
          <a:p>
            <a:pPr marL="225425" lvl="1" indent="0">
              <a:buNone/>
            </a:pPr>
            <a:r>
              <a:rPr lang="en-US" u="sng" dirty="0">
                <a:hlinkClick r:id="rId3"/>
              </a:rPr>
              <a:t>https://uthealtheasttexas.com/locations/extended-hours</a:t>
            </a:r>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6976" r="12636"/>
          <a:stretch/>
        </p:blipFill>
        <p:spPr>
          <a:xfrm>
            <a:off x="5942569" y="3673520"/>
            <a:ext cx="2211511" cy="2468880"/>
          </a:xfrm>
          <a:prstGeom prst="rect">
            <a:avLst/>
          </a:prstGeom>
        </p:spPr>
      </p:pic>
      <p:pic>
        <p:nvPicPr>
          <p:cNvPr id="6" name="Picture 5"/>
          <p:cNvPicPr>
            <a:picLocks noChangeAspect="1"/>
          </p:cNvPicPr>
          <p:nvPr/>
        </p:nvPicPr>
        <p:blipFill>
          <a:blip r:embed="rId5"/>
          <a:stretch>
            <a:fillRect/>
          </a:stretch>
        </p:blipFill>
        <p:spPr>
          <a:xfrm>
            <a:off x="6833215" y="474250"/>
            <a:ext cx="1402202" cy="371888"/>
          </a:xfrm>
          <a:prstGeom prst="rect">
            <a:avLst/>
          </a:prstGeom>
        </p:spPr>
      </p:pic>
    </p:spTree>
    <p:extLst>
      <p:ext uri="{BB962C8B-B14F-4D97-AF65-F5344CB8AC3E}">
        <p14:creationId xmlns:p14="http://schemas.microsoft.com/office/powerpoint/2010/main" val="3241488309"/>
      </p:ext>
    </p:extLst>
  </p:cSld>
  <p:clrMapOvr>
    <a:masterClrMapping/>
  </p:clrMapOvr>
</p:sld>
</file>

<file path=ppt/theme/theme1.xml><?xml version="1.0" encoding="utf-8"?>
<a:theme xmlns:a="http://schemas.openxmlformats.org/drawingml/2006/main" name="MIS EB Template">
  <a:themeElements>
    <a:clrScheme name="Custom 2">
      <a:dk1>
        <a:srgbClr val="515E65"/>
      </a:dk1>
      <a:lt1>
        <a:srgbClr val="FFFFFF"/>
      </a:lt1>
      <a:dk2>
        <a:srgbClr val="3D3D3C"/>
      </a:dk2>
      <a:lt2>
        <a:srgbClr val="FFFFFF"/>
      </a:lt2>
      <a:accent1>
        <a:srgbClr val="005C97"/>
      </a:accent1>
      <a:accent2>
        <a:srgbClr val="288DCC"/>
      </a:accent2>
      <a:accent3>
        <a:srgbClr val="AFB9BF"/>
      </a:accent3>
      <a:accent4>
        <a:srgbClr val="E1B148"/>
      </a:accent4>
      <a:accent5>
        <a:srgbClr val="7FC34B"/>
      </a:accent5>
      <a:accent6>
        <a:srgbClr val="F15F22"/>
      </a:accent6>
      <a:hlink>
        <a:srgbClr val="0050A8"/>
      </a:hlink>
      <a:folHlink>
        <a:srgbClr val="00414D"/>
      </a:folHlink>
    </a:clrScheme>
    <a:fontScheme name="McGriff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E960C0377D2438EF72813E3EE7DA7" ma:contentTypeVersion="18" ma:contentTypeDescription="Create a new document." ma:contentTypeScope="" ma:versionID="ca8d2c096f0983e1bd4f0a3c9219b4e7">
  <xsd:schema xmlns:xsd="http://www.w3.org/2001/XMLSchema" xmlns:xs="http://www.w3.org/2001/XMLSchema" xmlns:p="http://schemas.microsoft.com/office/2006/metadata/properties" xmlns:ns2="0fea67ae-71c2-4aba-bb16-899ca1766a4a" xmlns:ns3="http://schemas.microsoft.com/sharepoint/v4" targetNamespace="http://schemas.microsoft.com/office/2006/metadata/properties" ma:root="true" ma:fieldsID="a9965ed9622bd7c3825777b33c11960a" ns2:_="" ns3:_="">
    <xsd:import namespace="0fea67ae-71c2-4aba-bb16-899ca1766a4a"/>
    <xsd:import namespace="http://schemas.microsoft.com/sharepoint/v4"/>
    <xsd:element name="properties">
      <xsd:complexType>
        <xsd:sequence>
          <xsd:element name="documentManagement">
            <xsd:complexType>
              <xsd:all>
                <xsd:element ref="ns2:Title_x0020__x0028_with_x0020_Link_x0029_" minOccurs="0"/>
                <xsd:element ref="ns2:LOB" minOccurs="0"/>
                <xsd:element ref="ns2:Category" minOccurs="0"/>
                <xsd:element ref="ns2:Topic" minOccurs="0"/>
                <xsd:element ref="ns2:Internal_x002f_External" minOccurs="0"/>
                <xsd:element ref="ns2:Viewable_x0020_To" minOccurs="0"/>
                <xsd:element ref="ns2:Year" minOccurs="0"/>
                <xsd:element ref="ns3:IconOverlay" minOccurs="0"/>
                <xsd:element ref="ns2:LOB_x0020_Copy" minOccurs="0"/>
                <xsd:element ref="ns2:Email_x0020_Approval_x0020_Link" minOccurs="0"/>
                <xsd:element ref="ns2:Category_x0020__x002d__x0020_LOB_x0020_Pag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a67ae-71c2-4aba-bb16-899ca1766a4a" elementFormDefault="qualified">
    <xsd:import namespace="http://schemas.microsoft.com/office/2006/documentManagement/types"/>
    <xsd:import namespace="http://schemas.microsoft.com/office/infopath/2007/PartnerControls"/>
    <xsd:element name="Title_x0020__x0028_with_x0020_Link_x0029_" ma:index="1" nillable="true" ma:displayName="Title (with Link)" ma:format="Hyperlink" ma:internalName="Title_x0020__x0028_with_x0020_Link_x0029_">
      <xsd:complexType>
        <xsd:complexContent>
          <xsd:extension base="dms:URL">
            <xsd:sequence>
              <xsd:element name="Url" type="dms:ValidUrl" minOccurs="0" nillable="true"/>
              <xsd:element name="Description" type="xsd:string" nillable="true"/>
            </xsd:sequence>
          </xsd:extension>
        </xsd:complexContent>
      </xsd:complexType>
    </xsd:element>
    <xsd:element name="LOB" ma:index="2" nillable="true" ma:displayName="LOB" ma:format="Dropdown" ma:internalName="LOB">
      <xsd:simpleType>
        <xsd:restriction base="dms:Choice">
          <xsd:enumeration value="Ben Admin Technology"/>
          <xsd:enumeration value="Clinical Wellness"/>
          <xsd:enumeration value="COBRA"/>
          <xsd:enumeration value="Communications"/>
          <xsd:enumeration value="Compliance"/>
          <xsd:enumeration value="Financial Analytics"/>
          <xsd:enumeration value="Flexible Benefits"/>
          <xsd:enumeration value="HR Advisory"/>
          <xsd:enumeration value="Retirement Consulting"/>
          <xsd:enumeration value="Other"/>
          <xsd:enumeration value="Archive"/>
        </xsd:restriction>
      </xsd:simpleType>
    </xsd:element>
    <xsd:element name="Category" ma:index="3" nillable="true" ma:displayName="Category" ma:default="Other" ma:format="Dropdown" ma:internalName="Category">
      <xsd:simpleType>
        <xsd:restriction base="dms:Choice">
          <xsd:enumeration value="Client Assessment"/>
          <xsd:enumeration value="Template"/>
          <xsd:enumeration value="Employer Guide"/>
          <xsd:enumeration value="Webinar"/>
          <xsd:enumeration value="Marketing Material"/>
          <xsd:enumeration value="Publication"/>
          <xsd:enumeration value="Presentation"/>
          <xsd:enumeration value="Other"/>
        </xsd:restriction>
      </xsd:simpleType>
    </xsd:element>
    <xsd:element name="Topic" ma:index="4" nillable="true" ma:displayName="Topic" ma:format="Dropdown" ma:internalName="Topic">
      <xsd:simpleType>
        <xsd:restriction base="dms:Choice">
          <xsd:enumeration value="15 Min on Fire"/>
          <xsd:enumeration value="Benchmarking"/>
          <xsd:enumeration value="Benefits Briefs"/>
          <xsd:enumeration value="Benefits Guide Template"/>
          <xsd:enumeration value="BB2"/>
          <xsd:enumeration value="Case Studies"/>
          <xsd:enumeration value="Checklists"/>
          <xsd:enumeration value="Client Advisories"/>
          <xsd:enumeration value="Compliance"/>
          <xsd:enumeration value="Disclosures"/>
          <xsd:enumeration value="Efficiency Tips and Tricks"/>
          <xsd:enumeration value="Excel Tips"/>
          <xsd:enumeration value="Fee Schedules"/>
          <xsd:enumeration value="FSA"/>
          <xsd:enumeration value="General"/>
          <xsd:enumeration value="Guides"/>
          <xsd:enumeration value="Healthcare"/>
          <xsd:enumeration value="Health Care Reform"/>
          <xsd:enumeration value="HRA"/>
          <xsd:enumeration value="HSA"/>
          <xsd:enumeration value="It Benefits You"/>
          <xsd:enumeration value="Legislative Alert"/>
          <xsd:enumeration value="Manufacturing"/>
          <xsd:enumeration value="Materials/Tools"/>
          <xsd:enumeration value="Open Enrollment Presentation Template"/>
          <xsd:enumeration value="Other OE Communication Templates"/>
          <xsd:enumeration value="Post Card Template Options"/>
          <xsd:enumeration value="Presentations"/>
          <xsd:enumeration value="Questionnaires"/>
          <xsd:enumeration value="RFP"/>
          <xsd:enumeration value="Samples"/>
          <xsd:enumeration value="Sell Sheets"/>
          <xsd:enumeration value="Service Agreements"/>
          <xsd:enumeration value="Small Groups"/>
          <xsd:enumeration value="Templates"/>
          <xsd:enumeration value="Tobacco"/>
          <xsd:enumeration value="Toolkits"/>
          <xsd:enumeration value="Tools"/>
          <xsd:enumeration value="Training"/>
          <xsd:enumeration value="Underwriting"/>
          <xsd:enumeration value="Videos"/>
          <xsd:enumeration value="101Wellness"/>
          <xsd:enumeration value="Archive"/>
        </xsd:restriction>
      </xsd:simpleType>
    </xsd:element>
    <xsd:element name="Internal_x002f_External" ma:index="5" nillable="true" ma:displayName="Internal/External" ma:format="Dropdown" ma:internalName="Internal_x002f_External">
      <xsd:simpleType>
        <xsd:restriction base="dms:Choice">
          <xsd:enumeration value="For Internal Use Only"/>
          <xsd:enumeration value="Client Facing"/>
        </xsd:restriction>
      </xsd:simpleType>
    </xsd:element>
    <xsd:element name="Viewable_x0020_To" ma:index="6" nillable="true" ma:displayName="Viewable To" ma:default="Everyone" ma:format="Dropdown" ma:internalName="Viewable_x0020_To">
      <xsd:simpleType>
        <xsd:restriction base="dms:Choice">
          <xsd:enumeration value="Everyone"/>
          <xsd:enumeration value="Group Only"/>
        </xsd:restriction>
      </xsd:simpleType>
    </xsd:element>
    <xsd:element name="Year" ma:index="7" nillable="true" ma:displayName="Year" ma:format="Dropdown" ma:internalName="Year">
      <xsd:simpleType>
        <xsd:restriction base="dms:Choice">
          <xsd:enumeration value="2019"/>
          <xsd:enumeration value="2018"/>
          <xsd:enumeration value="2017"/>
          <xsd:enumeration value="2016"/>
          <xsd:enumeration value="2015"/>
        </xsd:restriction>
      </xsd:simpleType>
    </xsd:element>
    <xsd:element name="LOB_x0020_Copy" ma:index="16" nillable="true" ma:displayName="LOB Copy" ma:format="Dropdown" ma:internalName="LOB_x0020_Copy">
      <xsd:simpleType>
        <xsd:restriction base="dms:Choice">
          <xsd:enumeration value="Ben Admin - Marketing"/>
          <xsd:enumeration value="Ben Admin - Templates"/>
          <xsd:enumeration value="Clinical Wellness - Marketing"/>
          <xsd:enumeration value="Clinical Wellness - Templates"/>
          <xsd:enumeration value="Compliance - Marketing"/>
          <xsd:enumeration value="Compliance - Templates"/>
          <xsd:enumeration value="Fin Anal - Marketing"/>
          <xsd:enumeration value="Fin Anal - Templates"/>
          <xsd:enumeration value="HR Advisory - Marketing"/>
          <xsd:enumeration value="HR Advisory - Templates"/>
          <xsd:enumeration value="HR Advisory - Webinar"/>
          <xsd:enumeration value="HR Advisory - Presentation"/>
          <xsd:enumeration value="Blank"/>
        </xsd:restriction>
      </xsd:simpleType>
    </xsd:element>
    <xsd:element name="Email_x0020_Approval_x0020_Link" ma:index="17" nillable="true" ma:displayName="Email Approval Link" ma:format="Hyperlink" ma:internalName="Email_x0020_Approval_x0020_Link">
      <xsd:complexType>
        <xsd:complexContent>
          <xsd:extension base="dms:URL">
            <xsd:sequence>
              <xsd:element name="Url" type="dms:ValidUrl" minOccurs="0" nillable="true"/>
              <xsd:element name="Description" type="xsd:string" nillable="true"/>
            </xsd:sequence>
          </xsd:extension>
        </xsd:complexContent>
      </xsd:complexType>
    </xsd:element>
    <xsd:element name="Category_x0020__x002d__x0020_LOB_x0020_Page" ma:index="18" nillable="true" ma:displayName="Category - LOB Page" ma:format="Dropdown" ma:internalName="Category_x0020__x002d__x0020_LOB_x0020_Page">
      <xsd:simpleType>
        <xsd:restriction base="dms:Choice">
          <xsd:enumeration value="Publications"/>
          <xsd:enumeration value="Self Service Tools"/>
        </xsd:restriction>
      </xsd:simpleType>
    </xsd:element>
    <xsd:element name="Description0" ma:index="19"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ternal_x002f_External xmlns="0fea67ae-71c2-4aba-bb16-899ca1766a4a">Client Facing</Internal_x002f_External>
    <Email_x0020_Approval_x0020_Link xmlns="0fea67ae-71c2-4aba-bb16-899ca1766a4a">
      <Url xsi:nil="true"/>
      <Description xsi:nil="true"/>
    </Email_x0020_Approval_x0020_Link>
    <LOB xmlns="0fea67ae-71c2-4aba-bb16-899ca1766a4a">Communications</LOB>
    <Category xmlns="0fea67ae-71c2-4aba-bb16-899ca1766a4a">Other</Category>
    <Description0 xmlns="0fea67ae-71c2-4aba-bb16-899ca1766a4a" xsi:nil="true"/>
    <Year xmlns="0fea67ae-71c2-4aba-bb16-899ca1766a4a">2019</Year>
    <Title_x0020__x0028_with_x0020_Link_x0029_ xmlns="0fea67ae-71c2-4aba-bb16-899ca1766a4a">
      <Url>http://team.bbtnet.com/sites/MISEBSpecialty/Shared%20Documents/EB%20Open%20Enrollment%20Presentation%20Template.pptx</Url>
      <Description>Open Enrollment Presentation Template</Description>
    </Title_x0020__x0028_with_x0020_Link_x0029_>
    <IconOverlay xmlns="http://schemas.microsoft.com/sharepoint/v4" xsi:nil="true"/>
    <Topic xmlns="0fea67ae-71c2-4aba-bb16-899ca1766a4a">Open Enrollment Presentation Template</Topic>
    <Category_x0020__x002d__x0020_LOB_x0020_Page xmlns="0fea67ae-71c2-4aba-bb16-899ca1766a4a" xsi:nil="true"/>
    <LOB_x0020_Copy xmlns="0fea67ae-71c2-4aba-bb16-899ca1766a4a" xsi:nil="true"/>
    <Viewable_x0020_To xmlns="0fea67ae-71c2-4aba-bb16-899ca1766a4a">Everyone</Viewable_x0020_To>
  </documentManagement>
</p:properties>
</file>

<file path=customXml/itemProps1.xml><?xml version="1.0" encoding="utf-8"?>
<ds:datastoreItem xmlns:ds="http://schemas.openxmlformats.org/officeDocument/2006/customXml" ds:itemID="{5C4EA47E-5649-4F0C-B584-A213F2220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a67ae-71c2-4aba-bb16-899ca1766a4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D8EEC2-A2C4-42A8-9CC2-A98D45C2BE84}">
  <ds:schemaRefs>
    <ds:schemaRef ds:uri="http://schemas.microsoft.com/sharepoint/v3/contenttype/forms"/>
  </ds:schemaRefs>
</ds:datastoreItem>
</file>

<file path=customXml/itemProps3.xml><?xml version="1.0" encoding="utf-8"?>
<ds:datastoreItem xmlns:ds="http://schemas.openxmlformats.org/officeDocument/2006/customXml" ds:itemID="{A508FCEB-845D-4BC7-AB5E-1510B1ABFA53}">
  <ds:schemaRefs>
    <ds:schemaRef ds:uri="http://schemas.microsoft.com/office/2006/documentManagement/types"/>
    <ds:schemaRef ds:uri="http://schemas.microsoft.com/sharepoint/v4"/>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0fea67ae-71c2-4aba-bb16-899ca1766a4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5290</TotalTime>
  <Words>6627</Words>
  <Application>Microsoft Office PowerPoint</Application>
  <PresentationFormat>On-screen Show (4:3)</PresentationFormat>
  <Paragraphs>454</Paragraphs>
  <Slides>27</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4" baseType="lpstr">
      <vt:lpstr>Arial</vt:lpstr>
      <vt:lpstr>Calibri</vt:lpstr>
      <vt:lpstr>Segoe UI</vt:lpstr>
      <vt:lpstr>Segoe UI Black</vt:lpstr>
      <vt:lpstr>Times New Roman</vt:lpstr>
      <vt:lpstr>Wingdings</vt:lpstr>
      <vt:lpstr>MIS EB Template</vt:lpstr>
      <vt:lpstr>2022 Annual Open Enrollment </vt:lpstr>
      <vt:lpstr>What’s New?</vt:lpstr>
      <vt:lpstr>Open Enrollment 2022</vt:lpstr>
      <vt:lpstr>Enrolling in Benefits</vt:lpstr>
      <vt:lpstr>Medical Plan</vt:lpstr>
      <vt:lpstr>Finding an In-Network Doctor – AccessDirect Platinum (ADP)</vt:lpstr>
      <vt:lpstr>Finding an In-Network Doctor – Outside of ADP Service Area</vt:lpstr>
      <vt:lpstr>Emergency Room Copay </vt:lpstr>
      <vt:lpstr>Urgent Care Locations </vt:lpstr>
      <vt:lpstr>Your Medical Benefits</vt:lpstr>
      <vt:lpstr>Your Medical Premiums </vt:lpstr>
      <vt:lpstr>Telemedicine </vt:lpstr>
      <vt:lpstr>Flexible Spending Account </vt:lpstr>
      <vt:lpstr>Flexible Spending Account (FSA)</vt:lpstr>
      <vt:lpstr>Dental &amp; Vision Insurance </vt:lpstr>
      <vt:lpstr>Dental Plan Provided through Delta Dental </vt:lpstr>
      <vt:lpstr>Dental Plan Provided through Delta Dental </vt:lpstr>
      <vt:lpstr>Vision Plan Provided through Superior Vision</vt:lpstr>
      <vt:lpstr>Vision Plan Provided through Superior Vision</vt:lpstr>
      <vt:lpstr>Vision Plan Provided through Superior Vision</vt:lpstr>
      <vt:lpstr>Dental &amp; Vision Plan Premiums </vt:lpstr>
      <vt:lpstr>Short Term Disability &amp; Life Insurance </vt:lpstr>
      <vt:lpstr>Short Term Disability / Basic Life and AD&amp;D </vt:lpstr>
      <vt:lpstr>Voluntary Life and AD&amp;D Provided through Securian administered by Ochs</vt:lpstr>
      <vt:lpstr>2021 Open Enrollment Recap</vt:lpstr>
      <vt:lpstr>Important Dates </vt:lpstr>
      <vt:lpstr>Questions? </vt:lpstr>
    </vt:vector>
  </TitlesOfParts>
  <Company>Branch Banking &amp;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Downs, Kristin</dc:creator>
  <cp:keywords>Public</cp:keywords>
  <cp:lastModifiedBy>Rose Ray</cp:lastModifiedBy>
  <cp:revision>219</cp:revision>
  <dcterms:created xsi:type="dcterms:W3CDTF">2019-01-09T13:47:10Z</dcterms:created>
  <dcterms:modified xsi:type="dcterms:W3CDTF">2021-10-25T14:58:36Z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fb51abd8-4dd7-4532-b49f-cc968d5ac1c8</vt:lpwstr>
  </property>
  <property fmtid="{D5CDD505-2E9C-101B-9397-08002B2CF9AE}" pid="3" name="Classification">
    <vt:lpwstr>TitusClass-Public</vt:lpwstr>
  </property>
  <property fmtid="{D5CDD505-2E9C-101B-9397-08002B2CF9AE}" pid="4" name="ContentTypeId">
    <vt:lpwstr>0x010100266E960C0377D2438EF72813E3EE7DA7</vt:lpwstr>
  </property>
</Properties>
</file>