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notesMasterIdLst>
    <p:notesMasterId r:id="rId26"/>
  </p:notesMasterIdLst>
  <p:handoutMasterIdLst>
    <p:handoutMasterId r:id="rId27"/>
  </p:handoutMasterIdLst>
  <p:sldIdLst>
    <p:sldId id="333" r:id="rId2"/>
    <p:sldId id="318" r:id="rId3"/>
    <p:sldId id="294" r:id="rId4"/>
    <p:sldId id="319" r:id="rId5"/>
    <p:sldId id="303" r:id="rId6"/>
    <p:sldId id="305" r:id="rId7"/>
    <p:sldId id="304" r:id="rId8"/>
    <p:sldId id="295" r:id="rId9"/>
    <p:sldId id="306" r:id="rId10"/>
    <p:sldId id="296" r:id="rId11"/>
    <p:sldId id="313" r:id="rId12"/>
    <p:sldId id="297" r:id="rId13"/>
    <p:sldId id="298" r:id="rId14"/>
    <p:sldId id="299" r:id="rId15"/>
    <p:sldId id="307" r:id="rId16"/>
    <p:sldId id="308" r:id="rId17"/>
    <p:sldId id="311" r:id="rId18"/>
    <p:sldId id="310" r:id="rId19"/>
    <p:sldId id="309" r:id="rId20"/>
    <p:sldId id="300" r:id="rId21"/>
    <p:sldId id="301" r:id="rId22"/>
    <p:sldId id="269" r:id="rId23"/>
    <p:sldId id="302" r:id="rId24"/>
    <p:sldId id="331" r:id="rId25"/>
  </p:sldIdLst>
  <p:sldSz cx="12192000" cy="6858000"/>
  <p:notesSz cx="7023100" cy="93091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Garamond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Garamond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Garamond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Garamond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32" userDrawn="1">
          <p15:clr>
            <a:srgbClr val="A4A3A4"/>
          </p15:clr>
        </p15:guide>
        <p15:guide id="2" pos="2212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FF0000"/>
    <a:srgbClr val="007E39"/>
    <a:srgbClr val="009E47"/>
    <a:srgbClr val="4AB054"/>
    <a:srgbClr val="00823B"/>
    <a:srgbClr val="174F2E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693" autoAdjust="0"/>
    <p:restoredTop sz="94660"/>
  </p:normalViewPr>
  <p:slideViewPr>
    <p:cSldViewPr>
      <p:cViewPr varScale="1">
        <p:scale>
          <a:sx n="104" d="100"/>
          <a:sy n="104" d="100"/>
        </p:scale>
        <p:origin x="474" y="10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1" d="100"/>
          <a:sy n="51" d="100"/>
        </p:scale>
        <p:origin x="-1350" y="-90"/>
      </p:cViewPr>
      <p:guideLst>
        <p:guide orient="horz" pos="2932"/>
        <p:guide pos="2212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3343" cy="465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324" tIns="46662" rIns="93324" bIns="46662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8132" y="0"/>
            <a:ext cx="3043343" cy="465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324" tIns="46662" rIns="93324" bIns="46662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482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42029"/>
            <a:ext cx="3043343" cy="465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324" tIns="46662" rIns="93324" bIns="46662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482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8132" y="8842029"/>
            <a:ext cx="3043343" cy="465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324" tIns="46662" rIns="93324" bIns="46662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A4ACA9ED-9E9C-4C3A-8F15-FB4948EA7EB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29333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3343" cy="465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324" tIns="46662" rIns="93324" bIns="46662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8132" y="0"/>
            <a:ext cx="3043343" cy="465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324" tIns="46662" rIns="93324" bIns="46662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07988" y="698500"/>
            <a:ext cx="6207125" cy="34909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78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2310" y="4421823"/>
            <a:ext cx="5618480" cy="4189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324" tIns="46662" rIns="93324" bIns="4666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78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42029"/>
            <a:ext cx="3043343" cy="465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324" tIns="46662" rIns="93324" bIns="46662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78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8132" y="8842029"/>
            <a:ext cx="3043343" cy="465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324" tIns="46662" rIns="93324" bIns="46662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A6694287-4CDF-4B35-BCB7-995D25C04ED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255248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6694287-4CDF-4B35-BCB7-995D25C04EDD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56903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6694287-4CDF-4B35-BCB7-995D25C04EDD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53041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6694287-4CDF-4B35-BCB7-995D25C04EDD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59734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6694287-4CDF-4B35-BCB7-995D25C04EDD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50208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6694287-4CDF-4B35-BCB7-995D25C04EDD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37681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6694287-4CDF-4B35-BCB7-995D25C04EDD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19438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6694287-4CDF-4B35-BCB7-995D25C04EDD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532674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6694287-4CDF-4B35-BCB7-995D25C04EDD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738775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6694287-4CDF-4B35-BCB7-995D25C04EDD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91741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6694287-4CDF-4B35-BCB7-995D25C04EDD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507358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6694287-4CDF-4B35-BCB7-995D25C04EDD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66545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6694287-4CDF-4B35-BCB7-995D25C04EDD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48394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6694287-4CDF-4B35-BCB7-995D25C04EDD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66662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6694287-4CDF-4B35-BCB7-995D25C04EDD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03341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6694287-4CDF-4B35-BCB7-995D25C04EDD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54677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6694287-4CDF-4B35-BCB7-995D25C04EDD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59201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6694287-4CDF-4B35-BCB7-995D25C04EDD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03487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6694287-4CDF-4B35-BCB7-995D25C04EDD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07681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6694287-4CDF-4B35-BCB7-995D25C04EDD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44714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1" y="1"/>
            <a:ext cx="12187767" cy="6850063"/>
            <a:chOff x="0" y="0"/>
            <a:chExt cx="5758" cy="4315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>
                  <a:gd name="T0" fmla="*/ 2740 w 2882"/>
                  <a:gd name="T1" fmla="*/ 528 h 1671"/>
                  <a:gd name="T2" fmla="*/ 2632 w 2882"/>
                  <a:gd name="T3" fmla="*/ 484 h 1671"/>
                  <a:gd name="T4" fmla="*/ 2480 w 2882"/>
                  <a:gd name="T5" fmla="*/ 424 h 1671"/>
                  <a:gd name="T6" fmla="*/ 2203 w 2882"/>
                  <a:gd name="T7" fmla="*/ 343 h 1671"/>
                  <a:gd name="T8" fmla="*/ 1970 w 2882"/>
                  <a:gd name="T9" fmla="*/ 277 h 1671"/>
                  <a:gd name="T10" fmla="*/ 1807 w 2882"/>
                  <a:gd name="T11" fmla="*/ 212 h 1671"/>
                  <a:gd name="T12" fmla="*/ 1693 w 2882"/>
                  <a:gd name="T13" fmla="*/ 152 h 1671"/>
                  <a:gd name="T14" fmla="*/ 1628 w 2882"/>
                  <a:gd name="T15" fmla="*/ 103 h 1671"/>
                  <a:gd name="T16" fmla="*/ 1590 w 2882"/>
                  <a:gd name="T17" fmla="*/ 60 h 1671"/>
                  <a:gd name="T18" fmla="*/ 1579 w 2882"/>
                  <a:gd name="T19" fmla="*/ 27 h 1671"/>
                  <a:gd name="T20" fmla="*/ 1585 w 2882"/>
                  <a:gd name="T21" fmla="*/ 0 h 1671"/>
                  <a:gd name="T22" fmla="*/ 1557 w 2882"/>
                  <a:gd name="T23" fmla="*/ 49 h 1671"/>
                  <a:gd name="T24" fmla="*/ 1568 w 2882"/>
                  <a:gd name="T25" fmla="*/ 98 h 1671"/>
                  <a:gd name="T26" fmla="*/ 1617 w 2882"/>
                  <a:gd name="T27" fmla="*/ 141 h 1671"/>
                  <a:gd name="T28" fmla="*/ 1688 w 2882"/>
                  <a:gd name="T29" fmla="*/ 185 h 1671"/>
                  <a:gd name="T30" fmla="*/ 1791 w 2882"/>
                  <a:gd name="T31" fmla="*/ 228 h 1671"/>
                  <a:gd name="T32" fmla="*/ 2040 w 2882"/>
                  <a:gd name="T33" fmla="*/ 310 h 1671"/>
                  <a:gd name="T34" fmla="*/ 2285 w 2882"/>
                  <a:gd name="T35" fmla="*/ 381 h 1671"/>
                  <a:gd name="T36" fmla="*/ 2464 w 2882"/>
                  <a:gd name="T37" fmla="*/ 435 h 1671"/>
                  <a:gd name="T38" fmla="*/ 2605 w 2882"/>
                  <a:gd name="T39" fmla="*/ 484 h 1671"/>
                  <a:gd name="T40" fmla="*/ 2708 w 2882"/>
                  <a:gd name="T41" fmla="*/ 528 h 1671"/>
                  <a:gd name="T42" fmla="*/ 2768 w 2882"/>
                  <a:gd name="T43" fmla="*/ 560 h 1671"/>
                  <a:gd name="T44" fmla="*/ 2795 w 2882"/>
                  <a:gd name="T45" fmla="*/ 593 h 1671"/>
                  <a:gd name="T46" fmla="*/ 2795 w 2882"/>
                  <a:gd name="T47" fmla="*/ 642 h 1671"/>
                  <a:gd name="T48" fmla="*/ 2762 w 2882"/>
                  <a:gd name="T49" fmla="*/ 691 h 1671"/>
                  <a:gd name="T50" fmla="*/ 2692 w 2882"/>
                  <a:gd name="T51" fmla="*/ 735 h 1671"/>
                  <a:gd name="T52" fmla="*/ 2589 w 2882"/>
                  <a:gd name="T53" fmla="*/ 778 h 1671"/>
                  <a:gd name="T54" fmla="*/ 2458 w 2882"/>
                  <a:gd name="T55" fmla="*/ 822 h 1671"/>
                  <a:gd name="T56" fmla="*/ 2301 w 2882"/>
                  <a:gd name="T57" fmla="*/ 865 h 1671"/>
                  <a:gd name="T58" fmla="*/ 2030 w 2882"/>
                  <a:gd name="T59" fmla="*/ 930 h 1671"/>
                  <a:gd name="T60" fmla="*/ 1606 w 2882"/>
                  <a:gd name="T61" fmla="*/ 1034 h 1671"/>
                  <a:gd name="T62" fmla="*/ 1145 w 2882"/>
                  <a:gd name="T63" fmla="*/ 1164 h 1671"/>
                  <a:gd name="T64" fmla="*/ 673 w 2882"/>
                  <a:gd name="T65" fmla="*/ 1328 h 1671"/>
                  <a:gd name="T66" fmla="*/ 217 w 2882"/>
                  <a:gd name="T67" fmla="*/ 1545 h 1671"/>
                  <a:gd name="T68" fmla="*/ 353 w 2882"/>
                  <a:gd name="T69" fmla="*/ 1671 h 1671"/>
                  <a:gd name="T70" fmla="*/ 754 w 2882"/>
                  <a:gd name="T71" fmla="*/ 1469 h 1671"/>
                  <a:gd name="T72" fmla="*/ 1145 w 2882"/>
                  <a:gd name="T73" fmla="*/ 1311 h 1671"/>
                  <a:gd name="T74" fmla="*/ 1519 w 2882"/>
                  <a:gd name="T75" fmla="*/ 1186 h 1671"/>
                  <a:gd name="T76" fmla="*/ 1861 w 2882"/>
                  <a:gd name="T77" fmla="*/ 1083 h 1671"/>
                  <a:gd name="T78" fmla="*/ 2165 w 2882"/>
                  <a:gd name="T79" fmla="*/ 1007 h 1671"/>
                  <a:gd name="T80" fmla="*/ 2426 w 2882"/>
                  <a:gd name="T81" fmla="*/ 947 h 1671"/>
                  <a:gd name="T82" fmla="*/ 2626 w 2882"/>
                  <a:gd name="T83" fmla="*/ 892 h 1671"/>
                  <a:gd name="T84" fmla="*/ 2762 w 2882"/>
                  <a:gd name="T85" fmla="*/ 838 h 1671"/>
                  <a:gd name="T86" fmla="*/ 2827 w 2882"/>
                  <a:gd name="T87" fmla="*/ 794 h 1671"/>
                  <a:gd name="T88" fmla="*/ 2865 w 2882"/>
                  <a:gd name="T89" fmla="*/ 745 h 1671"/>
                  <a:gd name="T90" fmla="*/ 2882 w 2882"/>
                  <a:gd name="T91" fmla="*/ 702 h 1671"/>
                  <a:gd name="T92" fmla="*/ 2854 w 2882"/>
                  <a:gd name="T93" fmla="*/ 620 h 1671"/>
                  <a:gd name="T94" fmla="*/ 2800 w 2882"/>
                  <a:gd name="T95" fmla="*/ 560 h 1671"/>
                  <a:gd name="T96" fmla="*/ 2773 w 2882"/>
                  <a:gd name="T97" fmla="*/ 544 h 1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>
                  <a:gd name="T0" fmla="*/ 1259 w 1259"/>
                  <a:gd name="T1" fmla="*/ 615 h 811"/>
                  <a:gd name="T2" fmla="*/ 1248 w 1259"/>
                  <a:gd name="T3" fmla="*/ 588 h 811"/>
                  <a:gd name="T4" fmla="*/ 1237 w 1259"/>
                  <a:gd name="T5" fmla="*/ 566 h 811"/>
                  <a:gd name="T6" fmla="*/ 1216 w 1259"/>
                  <a:gd name="T7" fmla="*/ 539 h 811"/>
                  <a:gd name="T8" fmla="*/ 1188 w 1259"/>
                  <a:gd name="T9" fmla="*/ 517 h 811"/>
                  <a:gd name="T10" fmla="*/ 1123 w 1259"/>
                  <a:gd name="T11" fmla="*/ 479 h 811"/>
                  <a:gd name="T12" fmla="*/ 1042 w 1259"/>
                  <a:gd name="T13" fmla="*/ 441 h 811"/>
                  <a:gd name="T14" fmla="*/ 944 w 1259"/>
                  <a:gd name="T15" fmla="*/ 408 h 811"/>
                  <a:gd name="T16" fmla="*/ 841 w 1259"/>
                  <a:gd name="T17" fmla="*/ 381 h 811"/>
                  <a:gd name="T18" fmla="*/ 727 w 1259"/>
                  <a:gd name="T19" fmla="*/ 348 h 811"/>
                  <a:gd name="T20" fmla="*/ 613 w 1259"/>
                  <a:gd name="T21" fmla="*/ 321 h 811"/>
                  <a:gd name="T22" fmla="*/ 499 w 1259"/>
                  <a:gd name="T23" fmla="*/ 294 h 811"/>
                  <a:gd name="T24" fmla="*/ 391 w 1259"/>
                  <a:gd name="T25" fmla="*/ 261 h 811"/>
                  <a:gd name="T26" fmla="*/ 288 w 1259"/>
                  <a:gd name="T27" fmla="*/ 229 h 811"/>
                  <a:gd name="T28" fmla="*/ 195 w 1259"/>
                  <a:gd name="T29" fmla="*/ 196 h 811"/>
                  <a:gd name="T30" fmla="*/ 119 w 1259"/>
                  <a:gd name="T31" fmla="*/ 152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2 h 811"/>
                  <a:gd name="T56" fmla="*/ 87 w 1259"/>
                  <a:gd name="T57" fmla="*/ 174 h 811"/>
                  <a:gd name="T58" fmla="*/ 125 w 1259"/>
                  <a:gd name="T59" fmla="*/ 207 h 811"/>
                  <a:gd name="T60" fmla="*/ 179 w 1259"/>
                  <a:gd name="T61" fmla="*/ 240 h 811"/>
                  <a:gd name="T62" fmla="*/ 244 w 1259"/>
                  <a:gd name="T63" fmla="*/ 278 h 811"/>
                  <a:gd name="T64" fmla="*/ 326 w 1259"/>
                  <a:gd name="T65" fmla="*/ 310 h 811"/>
                  <a:gd name="T66" fmla="*/ 418 w 1259"/>
                  <a:gd name="T67" fmla="*/ 348 h 811"/>
                  <a:gd name="T68" fmla="*/ 526 w 1259"/>
                  <a:gd name="T69" fmla="*/ 381 h 811"/>
                  <a:gd name="T70" fmla="*/ 657 w 1259"/>
                  <a:gd name="T71" fmla="*/ 414 h 811"/>
                  <a:gd name="T72" fmla="*/ 749 w 1259"/>
                  <a:gd name="T73" fmla="*/ 435 h 811"/>
                  <a:gd name="T74" fmla="*/ 830 w 1259"/>
                  <a:gd name="T75" fmla="*/ 463 h 811"/>
                  <a:gd name="T76" fmla="*/ 901 w 1259"/>
                  <a:gd name="T77" fmla="*/ 490 h 811"/>
                  <a:gd name="T78" fmla="*/ 966 w 1259"/>
                  <a:gd name="T79" fmla="*/ 512 h 811"/>
                  <a:gd name="T80" fmla="*/ 1015 w 1259"/>
                  <a:gd name="T81" fmla="*/ 539 h 811"/>
                  <a:gd name="T82" fmla="*/ 1053 w 1259"/>
                  <a:gd name="T83" fmla="*/ 566 h 811"/>
                  <a:gd name="T84" fmla="*/ 1080 w 1259"/>
                  <a:gd name="T85" fmla="*/ 593 h 811"/>
                  <a:gd name="T86" fmla="*/ 1102 w 1259"/>
                  <a:gd name="T87" fmla="*/ 620 h 811"/>
                  <a:gd name="T88" fmla="*/ 1112 w 1259"/>
                  <a:gd name="T89" fmla="*/ 648 h 811"/>
                  <a:gd name="T90" fmla="*/ 1118 w 1259"/>
                  <a:gd name="T91" fmla="*/ 675 h 811"/>
                  <a:gd name="T92" fmla="*/ 1112 w 1259"/>
                  <a:gd name="T93" fmla="*/ 697 h 811"/>
                  <a:gd name="T94" fmla="*/ 1096 w 1259"/>
                  <a:gd name="T95" fmla="*/ 724 h 811"/>
                  <a:gd name="T96" fmla="*/ 1080 w 1259"/>
                  <a:gd name="T97" fmla="*/ 746 h 811"/>
                  <a:gd name="T98" fmla="*/ 1053 w 1259"/>
                  <a:gd name="T99" fmla="*/ 767 h 811"/>
                  <a:gd name="T100" fmla="*/ 1015 w 1259"/>
                  <a:gd name="T101" fmla="*/ 789 h 811"/>
                  <a:gd name="T102" fmla="*/ 977 w 1259"/>
                  <a:gd name="T103" fmla="*/ 811 h 811"/>
                  <a:gd name="T104" fmla="*/ 1047 w 1259"/>
                  <a:gd name="T105" fmla="*/ 789 h 811"/>
                  <a:gd name="T106" fmla="*/ 1107 w 1259"/>
                  <a:gd name="T107" fmla="*/ 767 h 811"/>
                  <a:gd name="T108" fmla="*/ 1156 w 1259"/>
                  <a:gd name="T109" fmla="*/ 746 h 811"/>
                  <a:gd name="T110" fmla="*/ 1199 w 1259"/>
                  <a:gd name="T111" fmla="*/ 724 h 811"/>
                  <a:gd name="T112" fmla="*/ 1226 w 1259"/>
                  <a:gd name="T113" fmla="*/ 702 h 811"/>
                  <a:gd name="T114" fmla="*/ 1248 w 1259"/>
                  <a:gd name="T115" fmla="*/ 675 h 811"/>
                  <a:gd name="T116" fmla="*/ 1259 w 1259"/>
                  <a:gd name="T117" fmla="*/ 648 h 811"/>
                  <a:gd name="T118" fmla="*/ 1259 w 1259"/>
                  <a:gd name="T119" fmla="*/ 615 h 811"/>
                  <a:gd name="T120" fmla="*/ 1259 w 1259"/>
                  <a:gd name="T121" fmla="*/ 615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>
                  <a:gd name="T0" fmla="*/ 92 w 2849"/>
                  <a:gd name="T1" fmla="*/ 958 h 969"/>
                  <a:gd name="T2" fmla="*/ 0 w 2849"/>
                  <a:gd name="T3" fmla="*/ 969 h 969"/>
                  <a:gd name="T4" fmla="*/ 391 w 2849"/>
                  <a:gd name="T5" fmla="*/ 969 h 969"/>
                  <a:gd name="T6" fmla="*/ 434 w 2849"/>
                  <a:gd name="T7" fmla="*/ 947 h 969"/>
                  <a:gd name="T8" fmla="*/ 483 w 2849"/>
                  <a:gd name="T9" fmla="*/ 914 h 969"/>
                  <a:gd name="T10" fmla="*/ 554 w 2849"/>
                  <a:gd name="T11" fmla="*/ 876 h 969"/>
                  <a:gd name="T12" fmla="*/ 635 w 2849"/>
                  <a:gd name="T13" fmla="*/ 838 h 969"/>
                  <a:gd name="T14" fmla="*/ 727 w 2849"/>
                  <a:gd name="T15" fmla="*/ 794 h 969"/>
                  <a:gd name="T16" fmla="*/ 836 w 2849"/>
                  <a:gd name="T17" fmla="*/ 745 h 969"/>
                  <a:gd name="T18" fmla="*/ 961 w 2849"/>
                  <a:gd name="T19" fmla="*/ 696 h 969"/>
                  <a:gd name="T20" fmla="*/ 1102 w 2849"/>
                  <a:gd name="T21" fmla="*/ 642 h 969"/>
                  <a:gd name="T22" fmla="*/ 1259 w 2849"/>
                  <a:gd name="T23" fmla="*/ 582 h 969"/>
                  <a:gd name="T24" fmla="*/ 1433 w 2849"/>
                  <a:gd name="T25" fmla="*/ 522 h 969"/>
                  <a:gd name="T26" fmla="*/ 1623 w 2849"/>
                  <a:gd name="T27" fmla="*/ 462 h 969"/>
                  <a:gd name="T28" fmla="*/ 1829 w 2849"/>
                  <a:gd name="T29" fmla="*/ 403 h 969"/>
                  <a:gd name="T30" fmla="*/ 2057 w 2849"/>
                  <a:gd name="T31" fmla="*/ 343 h 969"/>
                  <a:gd name="T32" fmla="*/ 2301 w 2849"/>
                  <a:gd name="T33" fmla="*/ 283 h 969"/>
                  <a:gd name="T34" fmla="*/ 2567 w 2849"/>
                  <a:gd name="T35" fmla="*/ 223 h 969"/>
                  <a:gd name="T36" fmla="*/ 2849 w 2849"/>
                  <a:gd name="T37" fmla="*/ 163 h 969"/>
                  <a:gd name="T38" fmla="*/ 2849 w 2849"/>
                  <a:gd name="T39" fmla="*/ 0 h 969"/>
                  <a:gd name="T40" fmla="*/ 2817 w 2849"/>
                  <a:gd name="T41" fmla="*/ 16 h 969"/>
                  <a:gd name="T42" fmla="*/ 2773 w 2849"/>
                  <a:gd name="T43" fmla="*/ 33 h 969"/>
                  <a:gd name="T44" fmla="*/ 2719 w 2849"/>
                  <a:gd name="T45" fmla="*/ 54 h 969"/>
                  <a:gd name="T46" fmla="*/ 2648 w 2849"/>
                  <a:gd name="T47" fmla="*/ 76 h 969"/>
                  <a:gd name="T48" fmla="*/ 2572 w 2849"/>
                  <a:gd name="T49" fmla="*/ 98 h 969"/>
                  <a:gd name="T50" fmla="*/ 2491 w 2849"/>
                  <a:gd name="T51" fmla="*/ 120 h 969"/>
                  <a:gd name="T52" fmla="*/ 2399 w 2849"/>
                  <a:gd name="T53" fmla="*/ 147 h 969"/>
                  <a:gd name="T54" fmla="*/ 2301 w 2849"/>
                  <a:gd name="T55" fmla="*/ 169 h 969"/>
                  <a:gd name="T56" fmla="*/ 2095 w 2849"/>
                  <a:gd name="T57" fmla="*/ 223 h 969"/>
                  <a:gd name="T58" fmla="*/ 1889 w 2849"/>
                  <a:gd name="T59" fmla="*/ 277 h 969"/>
                  <a:gd name="T60" fmla="*/ 1688 w 2849"/>
                  <a:gd name="T61" fmla="*/ 326 h 969"/>
                  <a:gd name="T62" fmla="*/ 1590 w 2849"/>
                  <a:gd name="T63" fmla="*/ 354 h 969"/>
                  <a:gd name="T64" fmla="*/ 1503 w 2849"/>
                  <a:gd name="T65" fmla="*/ 381 h 969"/>
                  <a:gd name="T66" fmla="*/ 1107 w 2849"/>
                  <a:gd name="T67" fmla="*/ 506 h 969"/>
                  <a:gd name="T68" fmla="*/ 912 w 2849"/>
                  <a:gd name="T69" fmla="*/ 577 h 969"/>
                  <a:gd name="T70" fmla="*/ 727 w 2849"/>
                  <a:gd name="T71" fmla="*/ 647 h 969"/>
                  <a:gd name="T72" fmla="*/ 548 w 2849"/>
                  <a:gd name="T73" fmla="*/ 718 h 969"/>
                  <a:gd name="T74" fmla="*/ 380 w 2849"/>
                  <a:gd name="T75" fmla="*/ 794 h 969"/>
                  <a:gd name="T76" fmla="*/ 228 w 2849"/>
                  <a:gd name="T77" fmla="*/ 876 h 969"/>
                  <a:gd name="T78" fmla="*/ 92 w 2849"/>
                  <a:gd name="T79" fmla="*/ 958 h 969"/>
                  <a:gd name="T80" fmla="*/ 92 w 2849"/>
                  <a:gd name="T81" fmla="*/ 958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>
                  <a:gd name="T0" fmla="*/ 0 w 1248"/>
                  <a:gd name="T1" fmla="*/ 332 h 539"/>
                  <a:gd name="T2" fmla="*/ 0 w 1248"/>
                  <a:gd name="T3" fmla="*/ 360 h 539"/>
                  <a:gd name="T4" fmla="*/ 5 w 1248"/>
                  <a:gd name="T5" fmla="*/ 387 h 539"/>
                  <a:gd name="T6" fmla="*/ 27 w 1248"/>
                  <a:gd name="T7" fmla="*/ 414 h 539"/>
                  <a:gd name="T8" fmla="*/ 54 w 1248"/>
                  <a:gd name="T9" fmla="*/ 436 h 539"/>
                  <a:gd name="T10" fmla="*/ 92 w 1248"/>
                  <a:gd name="T11" fmla="*/ 463 h 539"/>
                  <a:gd name="T12" fmla="*/ 141 w 1248"/>
                  <a:gd name="T13" fmla="*/ 490 h 539"/>
                  <a:gd name="T14" fmla="*/ 195 w 1248"/>
                  <a:gd name="T15" fmla="*/ 512 h 539"/>
                  <a:gd name="T16" fmla="*/ 255 w 1248"/>
                  <a:gd name="T17" fmla="*/ 539 h 539"/>
                  <a:gd name="T18" fmla="*/ 212 w 1248"/>
                  <a:gd name="T19" fmla="*/ 517 h 539"/>
                  <a:gd name="T20" fmla="*/ 179 w 1248"/>
                  <a:gd name="T21" fmla="*/ 490 h 539"/>
                  <a:gd name="T22" fmla="*/ 157 w 1248"/>
                  <a:gd name="T23" fmla="*/ 468 h 539"/>
                  <a:gd name="T24" fmla="*/ 141 w 1248"/>
                  <a:gd name="T25" fmla="*/ 447 h 539"/>
                  <a:gd name="T26" fmla="*/ 136 w 1248"/>
                  <a:gd name="T27" fmla="*/ 425 h 539"/>
                  <a:gd name="T28" fmla="*/ 136 w 1248"/>
                  <a:gd name="T29" fmla="*/ 403 h 539"/>
                  <a:gd name="T30" fmla="*/ 141 w 1248"/>
                  <a:gd name="T31" fmla="*/ 381 h 539"/>
                  <a:gd name="T32" fmla="*/ 157 w 1248"/>
                  <a:gd name="T33" fmla="*/ 365 h 539"/>
                  <a:gd name="T34" fmla="*/ 179 w 1248"/>
                  <a:gd name="T35" fmla="*/ 343 h 539"/>
                  <a:gd name="T36" fmla="*/ 201 w 1248"/>
                  <a:gd name="T37" fmla="*/ 327 h 539"/>
                  <a:gd name="T38" fmla="*/ 266 w 1248"/>
                  <a:gd name="T39" fmla="*/ 294 h 539"/>
                  <a:gd name="T40" fmla="*/ 353 w 1248"/>
                  <a:gd name="T41" fmla="*/ 262 h 539"/>
                  <a:gd name="T42" fmla="*/ 445 w 1248"/>
                  <a:gd name="T43" fmla="*/ 234 h 539"/>
                  <a:gd name="T44" fmla="*/ 554 w 1248"/>
                  <a:gd name="T45" fmla="*/ 213 h 539"/>
                  <a:gd name="T46" fmla="*/ 662 w 1248"/>
                  <a:gd name="T47" fmla="*/ 191 h 539"/>
                  <a:gd name="T48" fmla="*/ 890 w 1248"/>
                  <a:gd name="T49" fmla="*/ 153 h 539"/>
                  <a:gd name="T50" fmla="*/ 993 w 1248"/>
                  <a:gd name="T51" fmla="*/ 136 h 539"/>
                  <a:gd name="T52" fmla="*/ 1091 w 1248"/>
                  <a:gd name="T53" fmla="*/ 120 h 539"/>
                  <a:gd name="T54" fmla="*/ 1178 w 1248"/>
                  <a:gd name="T55" fmla="*/ 115 h 539"/>
                  <a:gd name="T56" fmla="*/ 1248 w 1248"/>
                  <a:gd name="T57" fmla="*/ 104 h 539"/>
                  <a:gd name="T58" fmla="*/ 1248 w 1248"/>
                  <a:gd name="T59" fmla="*/ 0 h 539"/>
                  <a:gd name="T60" fmla="*/ 1161 w 1248"/>
                  <a:gd name="T61" fmla="*/ 22 h 539"/>
                  <a:gd name="T62" fmla="*/ 1069 w 1248"/>
                  <a:gd name="T63" fmla="*/ 38 h 539"/>
                  <a:gd name="T64" fmla="*/ 874 w 1248"/>
                  <a:gd name="T65" fmla="*/ 71 h 539"/>
                  <a:gd name="T66" fmla="*/ 673 w 1248"/>
                  <a:gd name="T67" fmla="*/ 93 h 539"/>
                  <a:gd name="T68" fmla="*/ 483 w 1248"/>
                  <a:gd name="T69" fmla="*/ 126 h 539"/>
                  <a:gd name="T70" fmla="*/ 391 w 1248"/>
                  <a:gd name="T71" fmla="*/ 142 h 539"/>
                  <a:gd name="T72" fmla="*/ 309 w 1248"/>
                  <a:gd name="T73" fmla="*/ 158 h 539"/>
                  <a:gd name="T74" fmla="*/ 228 w 1248"/>
                  <a:gd name="T75" fmla="*/ 180 h 539"/>
                  <a:gd name="T76" fmla="*/ 163 w 1248"/>
                  <a:gd name="T77" fmla="*/ 202 h 539"/>
                  <a:gd name="T78" fmla="*/ 103 w 1248"/>
                  <a:gd name="T79" fmla="*/ 229 h 539"/>
                  <a:gd name="T80" fmla="*/ 54 w 1248"/>
                  <a:gd name="T81" fmla="*/ 256 h 539"/>
                  <a:gd name="T82" fmla="*/ 22 w 1248"/>
                  <a:gd name="T83" fmla="*/ 294 h 539"/>
                  <a:gd name="T84" fmla="*/ 0 w 1248"/>
                  <a:gd name="T85" fmla="*/ 332 h 539"/>
                  <a:gd name="T86" fmla="*/ 0 w 1248"/>
                  <a:gd name="T87" fmla="*/ 332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</p:grpSp>
        <p:sp>
          <p:nvSpPr>
            <p:cNvPr id="6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>
                <a:gd name="T0" fmla="*/ 982 w 2296"/>
                <a:gd name="T1" fmla="*/ 1061 h 1469"/>
                <a:gd name="T2" fmla="*/ 1357 w 2296"/>
                <a:gd name="T3" fmla="*/ 1012 h 1469"/>
                <a:gd name="T4" fmla="*/ 1666 w 2296"/>
                <a:gd name="T5" fmla="*/ 957 h 1469"/>
                <a:gd name="T6" fmla="*/ 1916 w 2296"/>
                <a:gd name="T7" fmla="*/ 897 h 1469"/>
                <a:gd name="T8" fmla="*/ 2100 w 2296"/>
                <a:gd name="T9" fmla="*/ 832 h 1469"/>
                <a:gd name="T10" fmla="*/ 2220 w 2296"/>
                <a:gd name="T11" fmla="*/ 756 h 1469"/>
                <a:gd name="T12" fmla="*/ 2285 w 2296"/>
                <a:gd name="T13" fmla="*/ 669 h 1469"/>
                <a:gd name="T14" fmla="*/ 2290 w 2296"/>
                <a:gd name="T15" fmla="*/ 560 h 1469"/>
                <a:gd name="T16" fmla="*/ 2241 w 2296"/>
                <a:gd name="T17" fmla="*/ 457 h 1469"/>
                <a:gd name="T18" fmla="*/ 2144 w 2296"/>
                <a:gd name="T19" fmla="*/ 364 h 1469"/>
                <a:gd name="T20" fmla="*/ 2008 w 2296"/>
                <a:gd name="T21" fmla="*/ 277 h 1469"/>
                <a:gd name="T22" fmla="*/ 1769 w 2296"/>
                <a:gd name="T23" fmla="*/ 157 h 1469"/>
                <a:gd name="T24" fmla="*/ 1612 w 2296"/>
                <a:gd name="T25" fmla="*/ 92 h 1469"/>
                <a:gd name="T26" fmla="*/ 1476 w 2296"/>
                <a:gd name="T27" fmla="*/ 43 h 1469"/>
                <a:gd name="T28" fmla="*/ 1384 w 2296"/>
                <a:gd name="T29" fmla="*/ 10 h 1469"/>
                <a:gd name="T30" fmla="*/ 1346 w 2296"/>
                <a:gd name="T31" fmla="*/ 0 h 1469"/>
                <a:gd name="T32" fmla="*/ 1655 w 2296"/>
                <a:gd name="T33" fmla="*/ 119 h 1469"/>
                <a:gd name="T34" fmla="*/ 1948 w 2296"/>
                <a:gd name="T35" fmla="*/ 255 h 1469"/>
                <a:gd name="T36" fmla="*/ 2068 w 2296"/>
                <a:gd name="T37" fmla="*/ 326 h 1469"/>
                <a:gd name="T38" fmla="*/ 2171 w 2296"/>
                <a:gd name="T39" fmla="*/ 402 h 1469"/>
                <a:gd name="T40" fmla="*/ 2236 w 2296"/>
                <a:gd name="T41" fmla="*/ 478 h 1469"/>
                <a:gd name="T42" fmla="*/ 2263 w 2296"/>
                <a:gd name="T43" fmla="*/ 560 h 1469"/>
                <a:gd name="T44" fmla="*/ 2241 w 2296"/>
                <a:gd name="T45" fmla="*/ 636 h 1469"/>
                <a:gd name="T46" fmla="*/ 2171 w 2296"/>
                <a:gd name="T47" fmla="*/ 702 h 1469"/>
                <a:gd name="T48" fmla="*/ 2062 w 2296"/>
                <a:gd name="T49" fmla="*/ 756 h 1469"/>
                <a:gd name="T50" fmla="*/ 1921 w 2296"/>
                <a:gd name="T51" fmla="*/ 800 h 1469"/>
                <a:gd name="T52" fmla="*/ 1748 w 2296"/>
                <a:gd name="T53" fmla="*/ 843 h 1469"/>
                <a:gd name="T54" fmla="*/ 1351 w 2296"/>
                <a:gd name="T55" fmla="*/ 908 h 1469"/>
                <a:gd name="T56" fmla="*/ 923 w 2296"/>
                <a:gd name="T57" fmla="*/ 968 h 1469"/>
                <a:gd name="T58" fmla="*/ 521 w 2296"/>
                <a:gd name="T59" fmla="*/ 1028 h 1469"/>
                <a:gd name="T60" fmla="*/ 353 w 2296"/>
                <a:gd name="T61" fmla="*/ 1066 h 1469"/>
                <a:gd name="T62" fmla="*/ 206 w 2296"/>
                <a:gd name="T63" fmla="*/ 1104 h 1469"/>
                <a:gd name="T64" fmla="*/ 92 w 2296"/>
                <a:gd name="T65" fmla="*/ 1148 h 1469"/>
                <a:gd name="T66" fmla="*/ 22 w 2296"/>
                <a:gd name="T67" fmla="*/ 1202 h 1469"/>
                <a:gd name="T68" fmla="*/ 0 w 2296"/>
                <a:gd name="T69" fmla="*/ 1262 h 1469"/>
                <a:gd name="T70" fmla="*/ 27 w 2296"/>
                <a:gd name="T71" fmla="*/ 1327 h 1469"/>
                <a:gd name="T72" fmla="*/ 98 w 2296"/>
                <a:gd name="T73" fmla="*/ 1382 h 1469"/>
                <a:gd name="T74" fmla="*/ 196 w 2296"/>
                <a:gd name="T75" fmla="*/ 1425 h 1469"/>
                <a:gd name="T76" fmla="*/ 326 w 2296"/>
                <a:gd name="T77" fmla="*/ 1469 h 1469"/>
                <a:gd name="T78" fmla="*/ 217 w 2296"/>
                <a:gd name="T79" fmla="*/ 1414 h 1469"/>
                <a:gd name="T80" fmla="*/ 147 w 2296"/>
                <a:gd name="T81" fmla="*/ 1360 h 1469"/>
                <a:gd name="T82" fmla="*/ 120 w 2296"/>
                <a:gd name="T83" fmla="*/ 1306 h 1469"/>
                <a:gd name="T84" fmla="*/ 141 w 2296"/>
                <a:gd name="T85" fmla="*/ 1257 h 1469"/>
                <a:gd name="T86" fmla="*/ 212 w 2296"/>
                <a:gd name="T87" fmla="*/ 1208 h 1469"/>
                <a:gd name="T88" fmla="*/ 342 w 2296"/>
                <a:gd name="T89" fmla="*/ 1164 h 1469"/>
                <a:gd name="T90" fmla="*/ 527 w 2296"/>
                <a:gd name="T91" fmla="*/ 1121 h 1469"/>
                <a:gd name="T92" fmla="*/ 771 w 2296"/>
                <a:gd name="T93" fmla="*/ 1088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655 h 1906"/>
                <a:gd name="T4" fmla="*/ 5776 w 5740"/>
                <a:gd name="T5" fmla="*/ 1655 h 1906"/>
                <a:gd name="T6" fmla="*/ 5776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</p:grpSp>
      <p:pic>
        <p:nvPicPr>
          <p:cNvPr id="13" name="Picture 19" descr="highresbanner24wide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803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1736726"/>
            <a:ext cx="10363200" cy="1920875"/>
          </a:xfrm>
        </p:spPr>
        <p:txBody>
          <a:bodyPr/>
          <a:lstStyle>
            <a:lvl1pPr>
              <a:defRPr sz="6000">
                <a:latin typeface="Times New Roman" pitchFamily="18" charset="0"/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33804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>
                <a:latin typeface="Times New Roman" pitchFamily="18" charset="0"/>
              </a:defRPr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14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609600" y="6248400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5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5157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6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54750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421ABD-F7FF-4EA5-89A5-2F45971E496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04853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356071-8BDF-4128-A910-DAB0EA0704B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22164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524001"/>
            <a:ext cx="2743200" cy="46021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524001"/>
            <a:ext cx="8026400" cy="46021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7CDB82-9358-4184-B7CA-781A85F8E86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23818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6F9031-BF2B-497E-A4CB-29D80FE0DFF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31546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E630CD-0A96-4564-B486-41C842AA9A4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18443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667001"/>
            <a:ext cx="5384800" cy="34591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2667001"/>
            <a:ext cx="5384800" cy="34591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1EE163-DAAF-45C0-89D3-3B53204B910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07833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E3E3D7-B247-414C-BFC8-514F83EC388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74507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DB43FA-C69E-41B4-91BF-E6E9DDC4E93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24525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B8C45A-D47C-4F61-8FC9-0FC2C7EFC55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68618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0C2F17-6676-48D0-B5D2-8AD7C4046D8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12723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0B0DD5-43D6-4ADC-8AAD-3B7A0DA63B6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44743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5157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7CB1A13C-8246-4262-A35A-0773AD917F5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1028" name="Group 4"/>
          <p:cNvGrpSpPr>
            <a:grpSpLocks/>
          </p:cNvGrpSpPr>
          <p:nvPr/>
        </p:nvGrpSpPr>
        <p:grpSpPr bwMode="auto">
          <a:xfrm>
            <a:off x="1" y="1"/>
            <a:ext cx="12187767" cy="6850063"/>
            <a:chOff x="0" y="0"/>
            <a:chExt cx="5758" cy="4315"/>
          </a:xfrm>
        </p:grpSpPr>
        <p:grpSp>
          <p:nvGrpSpPr>
            <p:cNvPr id="1033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32774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>
                  <a:gd name="T0" fmla="*/ 2740 w 2882"/>
                  <a:gd name="T1" fmla="*/ 528 h 1671"/>
                  <a:gd name="T2" fmla="*/ 2632 w 2882"/>
                  <a:gd name="T3" fmla="*/ 484 h 1671"/>
                  <a:gd name="T4" fmla="*/ 2480 w 2882"/>
                  <a:gd name="T5" fmla="*/ 424 h 1671"/>
                  <a:gd name="T6" fmla="*/ 2203 w 2882"/>
                  <a:gd name="T7" fmla="*/ 343 h 1671"/>
                  <a:gd name="T8" fmla="*/ 1970 w 2882"/>
                  <a:gd name="T9" fmla="*/ 277 h 1671"/>
                  <a:gd name="T10" fmla="*/ 1807 w 2882"/>
                  <a:gd name="T11" fmla="*/ 212 h 1671"/>
                  <a:gd name="T12" fmla="*/ 1693 w 2882"/>
                  <a:gd name="T13" fmla="*/ 152 h 1671"/>
                  <a:gd name="T14" fmla="*/ 1628 w 2882"/>
                  <a:gd name="T15" fmla="*/ 103 h 1671"/>
                  <a:gd name="T16" fmla="*/ 1590 w 2882"/>
                  <a:gd name="T17" fmla="*/ 60 h 1671"/>
                  <a:gd name="T18" fmla="*/ 1579 w 2882"/>
                  <a:gd name="T19" fmla="*/ 27 h 1671"/>
                  <a:gd name="T20" fmla="*/ 1585 w 2882"/>
                  <a:gd name="T21" fmla="*/ 0 h 1671"/>
                  <a:gd name="T22" fmla="*/ 1557 w 2882"/>
                  <a:gd name="T23" fmla="*/ 49 h 1671"/>
                  <a:gd name="T24" fmla="*/ 1568 w 2882"/>
                  <a:gd name="T25" fmla="*/ 98 h 1671"/>
                  <a:gd name="T26" fmla="*/ 1617 w 2882"/>
                  <a:gd name="T27" fmla="*/ 141 h 1671"/>
                  <a:gd name="T28" fmla="*/ 1688 w 2882"/>
                  <a:gd name="T29" fmla="*/ 185 h 1671"/>
                  <a:gd name="T30" fmla="*/ 1791 w 2882"/>
                  <a:gd name="T31" fmla="*/ 228 h 1671"/>
                  <a:gd name="T32" fmla="*/ 2040 w 2882"/>
                  <a:gd name="T33" fmla="*/ 310 h 1671"/>
                  <a:gd name="T34" fmla="*/ 2285 w 2882"/>
                  <a:gd name="T35" fmla="*/ 381 h 1671"/>
                  <a:gd name="T36" fmla="*/ 2464 w 2882"/>
                  <a:gd name="T37" fmla="*/ 435 h 1671"/>
                  <a:gd name="T38" fmla="*/ 2605 w 2882"/>
                  <a:gd name="T39" fmla="*/ 484 h 1671"/>
                  <a:gd name="T40" fmla="*/ 2708 w 2882"/>
                  <a:gd name="T41" fmla="*/ 528 h 1671"/>
                  <a:gd name="T42" fmla="*/ 2768 w 2882"/>
                  <a:gd name="T43" fmla="*/ 560 h 1671"/>
                  <a:gd name="T44" fmla="*/ 2795 w 2882"/>
                  <a:gd name="T45" fmla="*/ 593 h 1671"/>
                  <a:gd name="T46" fmla="*/ 2795 w 2882"/>
                  <a:gd name="T47" fmla="*/ 642 h 1671"/>
                  <a:gd name="T48" fmla="*/ 2762 w 2882"/>
                  <a:gd name="T49" fmla="*/ 691 h 1671"/>
                  <a:gd name="T50" fmla="*/ 2692 w 2882"/>
                  <a:gd name="T51" fmla="*/ 735 h 1671"/>
                  <a:gd name="T52" fmla="*/ 2589 w 2882"/>
                  <a:gd name="T53" fmla="*/ 778 h 1671"/>
                  <a:gd name="T54" fmla="*/ 2458 w 2882"/>
                  <a:gd name="T55" fmla="*/ 822 h 1671"/>
                  <a:gd name="T56" fmla="*/ 2301 w 2882"/>
                  <a:gd name="T57" fmla="*/ 865 h 1671"/>
                  <a:gd name="T58" fmla="*/ 2030 w 2882"/>
                  <a:gd name="T59" fmla="*/ 930 h 1671"/>
                  <a:gd name="T60" fmla="*/ 1606 w 2882"/>
                  <a:gd name="T61" fmla="*/ 1034 h 1671"/>
                  <a:gd name="T62" fmla="*/ 1145 w 2882"/>
                  <a:gd name="T63" fmla="*/ 1164 h 1671"/>
                  <a:gd name="T64" fmla="*/ 673 w 2882"/>
                  <a:gd name="T65" fmla="*/ 1328 h 1671"/>
                  <a:gd name="T66" fmla="*/ 217 w 2882"/>
                  <a:gd name="T67" fmla="*/ 1545 h 1671"/>
                  <a:gd name="T68" fmla="*/ 353 w 2882"/>
                  <a:gd name="T69" fmla="*/ 1671 h 1671"/>
                  <a:gd name="T70" fmla="*/ 754 w 2882"/>
                  <a:gd name="T71" fmla="*/ 1469 h 1671"/>
                  <a:gd name="T72" fmla="*/ 1145 w 2882"/>
                  <a:gd name="T73" fmla="*/ 1311 h 1671"/>
                  <a:gd name="T74" fmla="*/ 1519 w 2882"/>
                  <a:gd name="T75" fmla="*/ 1186 h 1671"/>
                  <a:gd name="T76" fmla="*/ 1861 w 2882"/>
                  <a:gd name="T77" fmla="*/ 1083 h 1671"/>
                  <a:gd name="T78" fmla="*/ 2165 w 2882"/>
                  <a:gd name="T79" fmla="*/ 1007 h 1671"/>
                  <a:gd name="T80" fmla="*/ 2426 w 2882"/>
                  <a:gd name="T81" fmla="*/ 947 h 1671"/>
                  <a:gd name="T82" fmla="*/ 2626 w 2882"/>
                  <a:gd name="T83" fmla="*/ 892 h 1671"/>
                  <a:gd name="T84" fmla="*/ 2762 w 2882"/>
                  <a:gd name="T85" fmla="*/ 838 h 1671"/>
                  <a:gd name="T86" fmla="*/ 2827 w 2882"/>
                  <a:gd name="T87" fmla="*/ 794 h 1671"/>
                  <a:gd name="T88" fmla="*/ 2865 w 2882"/>
                  <a:gd name="T89" fmla="*/ 745 h 1671"/>
                  <a:gd name="T90" fmla="*/ 2882 w 2882"/>
                  <a:gd name="T91" fmla="*/ 702 h 1671"/>
                  <a:gd name="T92" fmla="*/ 2854 w 2882"/>
                  <a:gd name="T93" fmla="*/ 620 h 1671"/>
                  <a:gd name="T94" fmla="*/ 2800 w 2882"/>
                  <a:gd name="T95" fmla="*/ 560 h 1671"/>
                  <a:gd name="T96" fmla="*/ 2773 w 2882"/>
                  <a:gd name="T97" fmla="*/ 544 h 1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32775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>
                  <a:gd name="T0" fmla="*/ 1259 w 1259"/>
                  <a:gd name="T1" fmla="*/ 615 h 811"/>
                  <a:gd name="T2" fmla="*/ 1248 w 1259"/>
                  <a:gd name="T3" fmla="*/ 588 h 811"/>
                  <a:gd name="T4" fmla="*/ 1237 w 1259"/>
                  <a:gd name="T5" fmla="*/ 566 h 811"/>
                  <a:gd name="T6" fmla="*/ 1216 w 1259"/>
                  <a:gd name="T7" fmla="*/ 539 h 811"/>
                  <a:gd name="T8" fmla="*/ 1188 w 1259"/>
                  <a:gd name="T9" fmla="*/ 517 h 811"/>
                  <a:gd name="T10" fmla="*/ 1123 w 1259"/>
                  <a:gd name="T11" fmla="*/ 479 h 811"/>
                  <a:gd name="T12" fmla="*/ 1042 w 1259"/>
                  <a:gd name="T13" fmla="*/ 441 h 811"/>
                  <a:gd name="T14" fmla="*/ 944 w 1259"/>
                  <a:gd name="T15" fmla="*/ 408 h 811"/>
                  <a:gd name="T16" fmla="*/ 841 w 1259"/>
                  <a:gd name="T17" fmla="*/ 381 h 811"/>
                  <a:gd name="T18" fmla="*/ 727 w 1259"/>
                  <a:gd name="T19" fmla="*/ 348 h 811"/>
                  <a:gd name="T20" fmla="*/ 613 w 1259"/>
                  <a:gd name="T21" fmla="*/ 321 h 811"/>
                  <a:gd name="T22" fmla="*/ 499 w 1259"/>
                  <a:gd name="T23" fmla="*/ 294 h 811"/>
                  <a:gd name="T24" fmla="*/ 391 w 1259"/>
                  <a:gd name="T25" fmla="*/ 261 h 811"/>
                  <a:gd name="T26" fmla="*/ 288 w 1259"/>
                  <a:gd name="T27" fmla="*/ 229 h 811"/>
                  <a:gd name="T28" fmla="*/ 195 w 1259"/>
                  <a:gd name="T29" fmla="*/ 196 h 811"/>
                  <a:gd name="T30" fmla="*/ 119 w 1259"/>
                  <a:gd name="T31" fmla="*/ 152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2 h 811"/>
                  <a:gd name="T56" fmla="*/ 87 w 1259"/>
                  <a:gd name="T57" fmla="*/ 174 h 811"/>
                  <a:gd name="T58" fmla="*/ 125 w 1259"/>
                  <a:gd name="T59" fmla="*/ 207 h 811"/>
                  <a:gd name="T60" fmla="*/ 179 w 1259"/>
                  <a:gd name="T61" fmla="*/ 240 h 811"/>
                  <a:gd name="T62" fmla="*/ 244 w 1259"/>
                  <a:gd name="T63" fmla="*/ 278 h 811"/>
                  <a:gd name="T64" fmla="*/ 326 w 1259"/>
                  <a:gd name="T65" fmla="*/ 310 h 811"/>
                  <a:gd name="T66" fmla="*/ 418 w 1259"/>
                  <a:gd name="T67" fmla="*/ 348 h 811"/>
                  <a:gd name="T68" fmla="*/ 526 w 1259"/>
                  <a:gd name="T69" fmla="*/ 381 h 811"/>
                  <a:gd name="T70" fmla="*/ 657 w 1259"/>
                  <a:gd name="T71" fmla="*/ 414 h 811"/>
                  <a:gd name="T72" fmla="*/ 749 w 1259"/>
                  <a:gd name="T73" fmla="*/ 435 h 811"/>
                  <a:gd name="T74" fmla="*/ 830 w 1259"/>
                  <a:gd name="T75" fmla="*/ 463 h 811"/>
                  <a:gd name="T76" fmla="*/ 901 w 1259"/>
                  <a:gd name="T77" fmla="*/ 490 h 811"/>
                  <a:gd name="T78" fmla="*/ 966 w 1259"/>
                  <a:gd name="T79" fmla="*/ 512 h 811"/>
                  <a:gd name="T80" fmla="*/ 1015 w 1259"/>
                  <a:gd name="T81" fmla="*/ 539 h 811"/>
                  <a:gd name="T82" fmla="*/ 1053 w 1259"/>
                  <a:gd name="T83" fmla="*/ 566 h 811"/>
                  <a:gd name="T84" fmla="*/ 1080 w 1259"/>
                  <a:gd name="T85" fmla="*/ 593 h 811"/>
                  <a:gd name="T86" fmla="*/ 1102 w 1259"/>
                  <a:gd name="T87" fmla="*/ 620 h 811"/>
                  <a:gd name="T88" fmla="*/ 1112 w 1259"/>
                  <a:gd name="T89" fmla="*/ 648 h 811"/>
                  <a:gd name="T90" fmla="*/ 1118 w 1259"/>
                  <a:gd name="T91" fmla="*/ 675 h 811"/>
                  <a:gd name="T92" fmla="*/ 1112 w 1259"/>
                  <a:gd name="T93" fmla="*/ 697 h 811"/>
                  <a:gd name="T94" fmla="*/ 1096 w 1259"/>
                  <a:gd name="T95" fmla="*/ 724 h 811"/>
                  <a:gd name="T96" fmla="*/ 1080 w 1259"/>
                  <a:gd name="T97" fmla="*/ 746 h 811"/>
                  <a:gd name="T98" fmla="*/ 1053 w 1259"/>
                  <a:gd name="T99" fmla="*/ 767 h 811"/>
                  <a:gd name="T100" fmla="*/ 1015 w 1259"/>
                  <a:gd name="T101" fmla="*/ 789 h 811"/>
                  <a:gd name="T102" fmla="*/ 977 w 1259"/>
                  <a:gd name="T103" fmla="*/ 811 h 811"/>
                  <a:gd name="T104" fmla="*/ 1047 w 1259"/>
                  <a:gd name="T105" fmla="*/ 789 h 811"/>
                  <a:gd name="T106" fmla="*/ 1107 w 1259"/>
                  <a:gd name="T107" fmla="*/ 767 h 811"/>
                  <a:gd name="T108" fmla="*/ 1156 w 1259"/>
                  <a:gd name="T109" fmla="*/ 746 h 811"/>
                  <a:gd name="T110" fmla="*/ 1199 w 1259"/>
                  <a:gd name="T111" fmla="*/ 724 h 811"/>
                  <a:gd name="T112" fmla="*/ 1226 w 1259"/>
                  <a:gd name="T113" fmla="*/ 702 h 811"/>
                  <a:gd name="T114" fmla="*/ 1248 w 1259"/>
                  <a:gd name="T115" fmla="*/ 675 h 811"/>
                  <a:gd name="T116" fmla="*/ 1259 w 1259"/>
                  <a:gd name="T117" fmla="*/ 648 h 811"/>
                  <a:gd name="T118" fmla="*/ 1259 w 1259"/>
                  <a:gd name="T119" fmla="*/ 615 h 811"/>
                  <a:gd name="T120" fmla="*/ 1259 w 1259"/>
                  <a:gd name="T121" fmla="*/ 615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32776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>
                  <a:gd name="T0" fmla="*/ 92 w 2849"/>
                  <a:gd name="T1" fmla="*/ 958 h 969"/>
                  <a:gd name="T2" fmla="*/ 0 w 2849"/>
                  <a:gd name="T3" fmla="*/ 969 h 969"/>
                  <a:gd name="T4" fmla="*/ 391 w 2849"/>
                  <a:gd name="T5" fmla="*/ 969 h 969"/>
                  <a:gd name="T6" fmla="*/ 434 w 2849"/>
                  <a:gd name="T7" fmla="*/ 947 h 969"/>
                  <a:gd name="T8" fmla="*/ 483 w 2849"/>
                  <a:gd name="T9" fmla="*/ 914 h 969"/>
                  <a:gd name="T10" fmla="*/ 554 w 2849"/>
                  <a:gd name="T11" fmla="*/ 876 h 969"/>
                  <a:gd name="T12" fmla="*/ 635 w 2849"/>
                  <a:gd name="T13" fmla="*/ 838 h 969"/>
                  <a:gd name="T14" fmla="*/ 727 w 2849"/>
                  <a:gd name="T15" fmla="*/ 794 h 969"/>
                  <a:gd name="T16" fmla="*/ 836 w 2849"/>
                  <a:gd name="T17" fmla="*/ 745 h 969"/>
                  <a:gd name="T18" fmla="*/ 961 w 2849"/>
                  <a:gd name="T19" fmla="*/ 696 h 969"/>
                  <a:gd name="T20" fmla="*/ 1102 w 2849"/>
                  <a:gd name="T21" fmla="*/ 642 h 969"/>
                  <a:gd name="T22" fmla="*/ 1259 w 2849"/>
                  <a:gd name="T23" fmla="*/ 582 h 969"/>
                  <a:gd name="T24" fmla="*/ 1433 w 2849"/>
                  <a:gd name="T25" fmla="*/ 522 h 969"/>
                  <a:gd name="T26" fmla="*/ 1623 w 2849"/>
                  <a:gd name="T27" fmla="*/ 462 h 969"/>
                  <a:gd name="T28" fmla="*/ 1829 w 2849"/>
                  <a:gd name="T29" fmla="*/ 403 h 969"/>
                  <a:gd name="T30" fmla="*/ 2057 w 2849"/>
                  <a:gd name="T31" fmla="*/ 343 h 969"/>
                  <a:gd name="T32" fmla="*/ 2301 w 2849"/>
                  <a:gd name="T33" fmla="*/ 283 h 969"/>
                  <a:gd name="T34" fmla="*/ 2567 w 2849"/>
                  <a:gd name="T35" fmla="*/ 223 h 969"/>
                  <a:gd name="T36" fmla="*/ 2849 w 2849"/>
                  <a:gd name="T37" fmla="*/ 163 h 969"/>
                  <a:gd name="T38" fmla="*/ 2849 w 2849"/>
                  <a:gd name="T39" fmla="*/ 0 h 969"/>
                  <a:gd name="T40" fmla="*/ 2817 w 2849"/>
                  <a:gd name="T41" fmla="*/ 16 h 969"/>
                  <a:gd name="T42" fmla="*/ 2773 w 2849"/>
                  <a:gd name="T43" fmla="*/ 33 h 969"/>
                  <a:gd name="T44" fmla="*/ 2719 w 2849"/>
                  <a:gd name="T45" fmla="*/ 54 h 969"/>
                  <a:gd name="T46" fmla="*/ 2648 w 2849"/>
                  <a:gd name="T47" fmla="*/ 76 h 969"/>
                  <a:gd name="T48" fmla="*/ 2572 w 2849"/>
                  <a:gd name="T49" fmla="*/ 98 h 969"/>
                  <a:gd name="T50" fmla="*/ 2491 w 2849"/>
                  <a:gd name="T51" fmla="*/ 120 h 969"/>
                  <a:gd name="T52" fmla="*/ 2399 w 2849"/>
                  <a:gd name="T53" fmla="*/ 147 h 969"/>
                  <a:gd name="T54" fmla="*/ 2301 w 2849"/>
                  <a:gd name="T55" fmla="*/ 169 h 969"/>
                  <a:gd name="T56" fmla="*/ 2095 w 2849"/>
                  <a:gd name="T57" fmla="*/ 223 h 969"/>
                  <a:gd name="T58" fmla="*/ 1889 w 2849"/>
                  <a:gd name="T59" fmla="*/ 277 h 969"/>
                  <a:gd name="T60" fmla="*/ 1688 w 2849"/>
                  <a:gd name="T61" fmla="*/ 326 h 969"/>
                  <a:gd name="T62" fmla="*/ 1590 w 2849"/>
                  <a:gd name="T63" fmla="*/ 354 h 969"/>
                  <a:gd name="T64" fmla="*/ 1503 w 2849"/>
                  <a:gd name="T65" fmla="*/ 381 h 969"/>
                  <a:gd name="T66" fmla="*/ 1107 w 2849"/>
                  <a:gd name="T67" fmla="*/ 506 h 969"/>
                  <a:gd name="T68" fmla="*/ 912 w 2849"/>
                  <a:gd name="T69" fmla="*/ 577 h 969"/>
                  <a:gd name="T70" fmla="*/ 727 w 2849"/>
                  <a:gd name="T71" fmla="*/ 647 h 969"/>
                  <a:gd name="T72" fmla="*/ 548 w 2849"/>
                  <a:gd name="T73" fmla="*/ 718 h 969"/>
                  <a:gd name="T74" fmla="*/ 380 w 2849"/>
                  <a:gd name="T75" fmla="*/ 794 h 969"/>
                  <a:gd name="T76" fmla="*/ 228 w 2849"/>
                  <a:gd name="T77" fmla="*/ 876 h 969"/>
                  <a:gd name="T78" fmla="*/ 92 w 2849"/>
                  <a:gd name="T79" fmla="*/ 958 h 969"/>
                  <a:gd name="T80" fmla="*/ 92 w 2849"/>
                  <a:gd name="T81" fmla="*/ 958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039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2778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>
                  <a:gd name="T0" fmla="*/ 0 w 1248"/>
                  <a:gd name="T1" fmla="*/ 332 h 539"/>
                  <a:gd name="T2" fmla="*/ 0 w 1248"/>
                  <a:gd name="T3" fmla="*/ 360 h 539"/>
                  <a:gd name="T4" fmla="*/ 5 w 1248"/>
                  <a:gd name="T5" fmla="*/ 387 h 539"/>
                  <a:gd name="T6" fmla="*/ 27 w 1248"/>
                  <a:gd name="T7" fmla="*/ 414 h 539"/>
                  <a:gd name="T8" fmla="*/ 54 w 1248"/>
                  <a:gd name="T9" fmla="*/ 436 h 539"/>
                  <a:gd name="T10" fmla="*/ 92 w 1248"/>
                  <a:gd name="T11" fmla="*/ 463 h 539"/>
                  <a:gd name="T12" fmla="*/ 141 w 1248"/>
                  <a:gd name="T13" fmla="*/ 490 h 539"/>
                  <a:gd name="T14" fmla="*/ 195 w 1248"/>
                  <a:gd name="T15" fmla="*/ 512 h 539"/>
                  <a:gd name="T16" fmla="*/ 255 w 1248"/>
                  <a:gd name="T17" fmla="*/ 539 h 539"/>
                  <a:gd name="T18" fmla="*/ 212 w 1248"/>
                  <a:gd name="T19" fmla="*/ 517 h 539"/>
                  <a:gd name="T20" fmla="*/ 179 w 1248"/>
                  <a:gd name="T21" fmla="*/ 490 h 539"/>
                  <a:gd name="T22" fmla="*/ 157 w 1248"/>
                  <a:gd name="T23" fmla="*/ 468 h 539"/>
                  <a:gd name="T24" fmla="*/ 141 w 1248"/>
                  <a:gd name="T25" fmla="*/ 447 h 539"/>
                  <a:gd name="T26" fmla="*/ 136 w 1248"/>
                  <a:gd name="T27" fmla="*/ 425 h 539"/>
                  <a:gd name="T28" fmla="*/ 136 w 1248"/>
                  <a:gd name="T29" fmla="*/ 403 h 539"/>
                  <a:gd name="T30" fmla="*/ 141 w 1248"/>
                  <a:gd name="T31" fmla="*/ 381 h 539"/>
                  <a:gd name="T32" fmla="*/ 157 w 1248"/>
                  <a:gd name="T33" fmla="*/ 365 h 539"/>
                  <a:gd name="T34" fmla="*/ 179 w 1248"/>
                  <a:gd name="T35" fmla="*/ 343 h 539"/>
                  <a:gd name="T36" fmla="*/ 201 w 1248"/>
                  <a:gd name="T37" fmla="*/ 327 h 539"/>
                  <a:gd name="T38" fmla="*/ 266 w 1248"/>
                  <a:gd name="T39" fmla="*/ 294 h 539"/>
                  <a:gd name="T40" fmla="*/ 353 w 1248"/>
                  <a:gd name="T41" fmla="*/ 262 h 539"/>
                  <a:gd name="T42" fmla="*/ 445 w 1248"/>
                  <a:gd name="T43" fmla="*/ 234 h 539"/>
                  <a:gd name="T44" fmla="*/ 554 w 1248"/>
                  <a:gd name="T45" fmla="*/ 213 h 539"/>
                  <a:gd name="T46" fmla="*/ 662 w 1248"/>
                  <a:gd name="T47" fmla="*/ 191 h 539"/>
                  <a:gd name="T48" fmla="*/ 890 w 1248"/>
                  <a:gd name="T49" fmla="*/ 153 h 539"/>
                  <a:gd name="T50" fmla="*/ 993 w 1248"/>
                  <a:gd name="T51" fmla="*/ 136 h 539"/>
                  <a:gd name="T52" fmla="*/ 1091 w 1248"/>
                  <a:gd name="T53" fmla="*/ 120 h 539"/>
                  <a:gd name="T54" fmla="*/ 1178 w 1248"/>
                  <a:gd name="T55" fmla="*/ 115 h 539"/>
                  <a:gd name="T56" fmla="*/ 1248 w 1248"/>
                  <a:gd name="T57" fmla="*/ 104 h 539"/>
                  <a:gd name="T58" fmla="*/ 1248 w 1248"/>
                  <a:gd name="T59" fmla="*/ 0 h 539"/>
                  <a:gd name="T60" fmla="*/ 1161 w 1248"/>
                  <a:gd name="T61" fmla="*/ 22 h 539"/>
                  <a:gd name="T62" fmla="*/ 1069 w 1248"/>
                  <a:gd name="T63" fmla="*/ 38 h 539"/>
                  <a:gd name="T64" fmla="*/ 874 w 1248"/>
                  <a:gd name="T65" fmla="*/ 71 h 539"/>
                  <a:gd name="T66" fmla="*/ 673 w 1248"/>
                  <a:gd name="T67" fmla="*/ 93 h 539"/>
                  <a:gd name="T68" fmla="*/ 483 w 1248"/>
                  <a:gd name="T69" fmla="*/ 126 h 539"/>
                  <a:gd name="T70" fmla="*/ 391 w 1248"/>
                  <a:gd name="T71" fmla="*/ 142 h 539"/>
                  <a:gd name="T72" fmla="*/ 309 w 1248"/>
                  <a:gd name="T73" fmla="*/ 158 h 539"/>
                  <a:gd name="T74" fmla="*/ 228 w 1248"/>
                  <a:gd name="T75" fmla="*/ 180 h 539"/>
                  <a:gd name="T76" fmla="*/ 163 w 1248"/>
                  <a:gd name="T77" fmla="*/ 202 h 539"/>
                  <a:gd name="T78" fmla="*/ 103 w 1248"/>
                  <a:gd name="T79" fmla="*/ 229 h 539"/>
                  <a:gd name="T80" fmla="*/ 54 w 1248"/>
                  <a:gd name="T81" fmla="*/ 256 h 539"/>
                  <a:gd name="T82" fmla="*/ 22 w 1248"/>
                  <a:gd name="T83" fmla="*/ 294 h 539"/>
                  <a:gd name="T84" fmla="*/ 0 w 1248"/>
                  <a:gd name="T85" fmla="*/ 332 h 539"/>
                  <a:gd name="T86" fmla="*/ 0 w 1248"/>
                  <a:gd name="T87" fmla="*/ 332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</p:grpSp>
        <p:sp>
          <p:nvSpPr>
            <p:cNvPr id="32779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>
                <a:gd name="T0" fmla="*/ 982 w 2296"/>
                <a:gd name="T1" fmla="*/ 1061 h 1469"/>
                <a:gd name="T2" fmla="*/ 1357 w 2296"/>
                <a:gd name="T3" fmla="*/ 1012 h 1469"/>
                <a:gd name="T4" fmla="*/ 1666 w 2296"/>
                <a:gd name="T5" fmla="*/ 957 h 1469"/>
                <a:gd name="T6" fmla="*/ 1916 w 2296"/>
                <a:gd name="T7" fmla="*/ 897 h 1469"/>
                <a:gd name="T8" fmla="*/ 2100 w 2296"/>
                <a:gd name="T9" fmla="*/ 832 h 1469"/>
                <a:gd name="T10" fmla="*/ 2220 w 2296"/>
                <a:gd name="T11" fmla="*/ 756 h 1469"/>
                <a:gd name="T12" fmla="*/ 2285 w 2296"/>
                <a:gd name="T13" fmla="*/ 669 h 1469"/>
                <a:gd name="T14" fmla="*/ 2290 w 2296"/>
                <a:gd name="T15" fmla="*/ 560 h 1469"/>
                <a:gd name="T16" fmla="*/ 2241 w 2296"/>
                <a:gd name="T17" fmla="*/ 457 h 1469"/>
                <a:gd name="T18" fmla="*/ 2144 w 2296"/>
                <a:gd name="T19" fmla="*/ 364 h 1469"/>
                <a:gd name="T20" fmla="*/ 2008 w 2296"/>
                <a:gd name="T21" fmla="*/ 277 h 1469"/>
                <a:gd name="T22" fmla="*/ 1769 w 2296"/>
                <a:gd name="T23" fmla="*/ 157 h 1469"/>
                <a:gd name="T24" fmla="*/ 1612 w 2296"/>
                <a:gd name="T25" fmla="*/ 92 h 1469"/>
                <a:gd name="T26" fmla="*/ 1476 w 2296"/>
                <a:gd name="T27" fmla="*/ 43 h 1469"/>
                <a:gd name="T28" fmla="*/ 1384 w 2296"/>
                <a:gd name="T29" fmla="*/ 10 h 1469"/>
                <a:gd name="T30" fmla="*/ 1346 w 2296"/>
                <a:gd name="T31" fmla="*/ 0 h 1469"/>
                <a:gd name="T32" fmla="*/ 1655 w 2296"/>
                <a:gd name="T33" fmla="*/ 119 h 1469"/>
                <a:gd name="T34" fmla="*/ 1948 w 2296"/>
                <a:gd name="T35" fmla="*/ 255 h 1469"/>
                <a:gd name="T36" fmla="*/ 2068 w 2296"/>
                <a:gd name="T37" fmla="*/ 326 h 1469"/>
                <a:gd name="T38" fmla="*/ 2171 w 2296"/>
                <a:gd name="T39" fmla="*/ 402 h 1469"/>
                <a:gd name="T40" fmla="*/ 2236 w 2296"/>
                <a:gd name="T41" fmla="*/ 478 h 1469"/>
                <a:gd name="T42" fmla="*/ 2263 w 2296"/>
                <a:gd name="T43" fmla="*/ 560 h 1469"/>
                <a:gd name="T44" fmla="*/ 2241 w 2296"/>
                <a:gd name="T45" fmla="*/ 636 h 1469"/>
                <a:gd name="T46" fmla="*/ 2171 w 2296"/>
                <a:gd name="T47" fmla="*/ 702 h 1469"/>
                <a:gd name="T48" fmla="*/ 2062 w 2296"/>
                <a:gd name="T49" fmla="*/ 756 h 1469"/>
                <a:gd name="T50" fmla="*/ 1921 w 2296"/>
                <a:gd name="T51" fmla="*/ 800 h 1469"/>
                <a:gd name="T52" fmla="*/ 1748 w 2296"/>
                <a:gd name="T53" fmla="*/ 843 h 1469"/>
                <a:gd name="T54" fmla="*/ 1351 w 2296"/>
                <a:gd name="T55" fmla="*/ 908 h 1469"/>
                <a:gd name="T56" fmla="*/ 923 w 2296"/>
                <a:gd name="T57" fmla="*/ 968 h 1469"/>
                <a:gd name="T58" fmla="*/ 521 w 2296"/>
                <a:gd name="T59" fmla="*/ 1028 h 1469"/>
                <a:gd name="T60" fmla="*/ 353 w 2296"/>
                <a:gd name="T61" fmla="*/ 1066 h 1469"/>
                <a:gd name="T62" fmla="*/ 206 w 2296"/>
                <a:gd name="T63" fmla="*/ 1104 h 1469"/>
                <a:gd name="T64" fmla="*/ 92 w 2296"/>
                <a:gd name="T65" fmla="*/ 1148 h 1469"/>
                <a:gd name="T66" fmla="*/ 22 w 2296"/>
                <a:gd name="T67" fmla="*/ 1202 h 1469"/>
                <a:gd name="T68" fmla="*/ 0 w 2296"/>
                <a:gd name="T69" fmla="*/ 1262 h 1469"/>
                <a:gd name="T70" fmla="*/ 27 w 2296"/>
                <a:gd name="T71" fmla="*/ 1327 h 1469"/>
                <a:gd name="T72" fmla="*/ 98 w 2296"/>
                <a:gd name="T73" fmla="*/ 1382 h 1469"/>
                <a:gd name="T74" fmla="*/ 196 w 2296"/>
                <a:gd name="T75" fmla="*/ 1425 h 1469"/>
                <a:gd name="T76" fmla="*/ 326 w 2296"/>
                <a:gd name="T77" fmla="*/ 1469 h 1469"/>
                <a:gd name="T78" fmla="*/ 217 w 2296"/>
                <a:gd name="T79" fmla="*/ 1414 h 1469"/>
                <a:gd name="T80" fmla="*/ 147 w 2296"/>
                <a:gd name="T81" fmla="*/ 1360 h 1469"/>
                <a:gd name="T82" fmla="*/ 120 w 2296"/>
                <a:gd name="T83" fmla="*/ 1306 h 1469"/>
                <a:gd name="T84" fmla="*/ 141 w 2296"/>
                <a:gd name="T85" fmla="*/ 1257 h 1469"/>
                <a:gd name="T86" fmla="*/ 212 w 2296"/>
                <a:gd name="T87" fmla="*/ 1208 h 1469"/>
                <a:gd name="T88" fmla="*/ 342 w 2296"/>
                <a:gd name="T89" fmla="*/ 1164 h 1469"/>
                <a:gd name="T90" fmla="*/ 527 w 2296"/>
                <a:gd name="T91" fmla="*/ 1121 h 1469"/>
                <a:gd name="T92" fmla="*/ 771 w 2296"/>
                <a:gd name="T93" fmla="*/ 1088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035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655 h 1906"/>
                <a:gd name="T4" fmla="*/ 5776 w 5740"/>
                <a:gd name="T5" fmla="*/ 1655 h 1906"/>
                <a:gd name="T6" fmla="*/ 5776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32781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609600" y="1524000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2782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2783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2667001"/>
            <a:ext cx="10972800" cy="3459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32" name="Picture 16" descr="highresbanner24wide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3712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06444" y="2667000"/>
            <a:ext cx="6019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FFFF"/>
                </a:solidFill>
              </a:rPr>
              <a:t>Half Cent Sales Tax</a:t>
            </a:r>
          </a:p>
          <a:p>
            <a:pPr algn="ctr"/>
            <a:r>
              <a:rPr lang="en-US" sz="3600" b="1" dirty="0">
                <a:solidFill>
                  <a:srgbClr val="FFFFFF"/>
                </a:solidFill>
              </a:rPr>
              <a:t>Annual Work Plan and Budget</a:t>
            </a:r>
          </a:p>
          <a:p>
            <a:pPr algn="ctr"/>
            <a:r>
              <a:rPr lang="en-US" sz="3600" b="1" dirty="0">
                <a:solidFill>
                  <a:srgbClr val="FFFFFF"/>
                </a:solidFill>
              </a:rPr>
              <a:t>July 28, 2021</a:t>
            </a:r>
          </a:p>
        </p:txBody>
      </p:sp>
    </p:spTree>
    <p:extLst>
      <p:ext uri="{BB962C8B-B14F-4D97-AF65-F5344CB8AC3E}">
        <p14:creationId xmlns:p14="http://schemas.microsoft.com/office/powerpoint/2010/main" val="36705008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0" y="1524000"/>
            <a:ext cx="11978640" cy="64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9pPr>
          </a:lstStyle>
          <a:p>
            <a:pPr algn="l" eaLnBrk="1" hangingPunct="1"/>
            <a:r>
              <a:rPr lang="en-US" altLang="en-US" sz="3200" kern="0" dirty="0">
                <a:solidFill>
                  <a:schemeClr val="tx1"/>
                </a:solidFill>
                <a:effectLst/>
                <a:cs typeface="Times New Roman" panose="02020603050405020304" pitchFamily="18" charset="0"/>
              </a:rPr>
              <a:t>New Projects Added to Half Cent Work Plan: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41042" y="1994835"/>
            <a:ext cx="292931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6263" lvl="1" indent="-347663" eaLnBrk="1" hangingPunct="1"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Wingdings" panose="05000000000000000000" pitchFamily="2" charset="2"/>
              <a:buChar char="Ø"/>
              <a:defRPr/>
            </a:pPr>
            <a:r>
              <a:rPr lang="en-US" altLang="en-US" sz="20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Signal at W Grande and Old Noonday Rd.</a:t>
            </a:r>
          </a:p>
          <a:p>
            <a:pPr marL="1033463" lvl="2" indent="-347663" eaLnBrk="1" hangingPunct="1">
              <a:spcBef>
                <a:spcPts val="0"/>
              </a:spcBef>
              <a:spcAft>
                <a:spcPts val="9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en-US" altLang="en-US" sz="14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Installation of a signal at the intersection of W. Grande and Old Noonday Rd. Recommended by the Traffic Engineer and Citizens due to the intersection being on an incline and curve.</a:t>
            </a:r>
          </a:p>
          <a:p>
            <a:pPr marL="1033463" lvl="2" indent="-347663" eaLnBrk="1" hangingPunct="1">
              <a:spcBef>
                <a:spcPts val="0"/>
              </a:spcBef>
              <a:spcAft>
                <a:spcPts val="9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en-US" altLang="en-US" sz="14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Estimated cost - $500,000</a:t>
            </a:r>
          </a:p>
        </p:txBody>
      </p:sp>
      <p:pic>
        <p:nvPicPr>
          <p:cNvPr id="6" name="Picture 5" descr="A picture containing map&#10;&#10;Description automatically generated">
            <a:extLst>
              <a:ext uri="{FF2B5EF4-FFF2-40B4-BE49-F238E27FC236}">
                <a16:creationId xmlns:a16="http://schemas.microsoft.com/office/drawing/2014/main" id="{C3D3DBF9-5385-415D-BE43-6F57DC546D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2200424"/>
            <a:ext cx="8088558" cy="465757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CDAC4CF-5E05-4B8F-BD9E-8AF8822C5D21}"/>
              </a:ext>
            </a:extLst>
          </p:cNvPr>
          <p:cNvSpPr/>
          <p:nvPr/>
        </p:nvSpPr>
        <p:spPr bwMode="auto">
          <a:xfrm>
            <a:off x="7467600" y="3581400"/>
            <a:ext cx="1219200" cy="7620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0497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76200" y="1676400"/>
            <a:ext cx="11978640" cy="64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9pPr>
          </a:lstStyle>
          <a:p>
            <a:pPr algn="l" eaLnBrk="1" hangingPunct="1"/>
            <a:r>
              <a:rPr lang="en-US" altLang="en-US" sz="3200" kern="0" dirty="0">
                <a:solidFill>
                  <a:schemeClr val="tx1"/>
                </a:solidFill>
                <a:effectLst/>
                <a:cs typeface="Times New Roman" panose="02020603050405020304" pitchFamily="18" charset="0"/>
              </a:rPr>
              <a:t>New Projects Added to Half Cent Work Plan: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-152400" y="2214948"/>
            <a:ext cx="8153400" cy="9310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6263" lvl="1" indent="-347663" eaLnBrk="1" hangingPunct="1"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Wingdings" panose="05000000000000000000" pitchFamily="2" charset="2"/>
              <a:buChar char="Ø"/>
              <a:defRPr/>
            </a:pPr>
            <a:r>
              <a:rPr lang="en-US" sz="3200" b="1" u="sng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Traffic System Improvements:</a:t>
            </a:r>
          </a:p>
          <a:p>
            <a:pPr marL="1033463" lvl="2" indent="-347663" eaLnBrk="1" hangingPunct="1">
              <a:spcBef>
                <a:spcPts val="0"/>
              </a:spcBef>
              <a:spcAft>
                <a:spcPts val="9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en-US" altLang="en-US" sz="20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Various improvements recommended by Citywide Traffic Study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100" y="3145972"/>
            <a:ext cx="7543800" cy="3635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6783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76200" y="1676400"/>
            <a:ext cx="1197864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9pPr>
          </a:lstStyle>
          <a:p>
            <a:pPr algn="l" eaLnBrk="1" hangingPunct="1"/>
            <a:r>
              <a:rPr lang="en-US" altLang="en-US" sz="2400" kern="0" dirty="0">
                <a:solidFill>
                  <a:schemeClr val="tx1"/>
                </a:solidFill>
                <a:effectLst/>
                <a:cs typeface="Times New Roman" panose="02020603050405020304" pitchFamily="18" charset="0"/>
              </a:rPr>
              <a:t>Traffic System Modernization Implementation Plan: Years 1 – 2</a:t>
            </a:r>
          </a:p>
          <a:p>
            <a:pPr algn="l" eaLnBrk="1" hangingPunct="1"/>
            <a:r>
              <a:rPr lang="en-US" altLang="en-US" sz="2400" kern="0" dirty="0">
                <a:solidFill>
                  <a:schemeClr val="tx1"/>
                </a:solidFill>
                <a:effectLst/>
                <a:cs typeface="Times New Roman" panose="02020603050405020304" pitchFamily="18" charset="0"/>
              </a:rPr>
              <a:t>Estimated Cost: $1,364,761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28600" y="2514600"/>
            <a:ext cx="11201400" cy="21159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6263" lvl="1" indent="-347663" eaLnBrk="1" hangingPunct="1"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Wingdings" panose="05000000000000000000" pitchFamily="2" charset="2"/>
              <a:buChar char="Ø"/>
              <a:defRPr/>
            </a:pPr>
            <a:r>
              <a:rPr lang="en-US" altLang="en-US" sz="20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School Zone Flasher System</a:t>
            </a:r>
          </a:p>
          <a:p>
            <a:pPr marL="576263" lvl="1" indent="-347663" eaLnBrk="1" hangingPunct="1"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Wingdings" panose="05000000000000000000" pitchFamily="2" charset="2"/>
              <a:buChar char="Ø"/>
              <a:defRPr/>
            </a:pPr>
            <a:r>
              <a:rPr lang="en-US" altLang="en-US" sz="20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Upgrade Communication System</a:t>
            </a:r>
          </a:p>
          <a:p>
            <a:pPr marL="576263" lvl="1" indent="-347663" eaLnBrk="1" hangingPunct="1"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Wingdings" panose="05000000000000000000" pitchFamily="2" charset="2"/>
              <a:buChar char="Ø"/>
              <a:defRPr/>
            </a:pPr>
            <a:r>
              <a:rPr lang="en-US" altLang="en-US" sz="20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Upgrade Central Traffic Management System Software</a:t>
            </a:r>
          </a:p>
          <a:p>
            <a:pPr marL="576263" lvl="1" indent="-347663" eaLnBrk="1" hangingPunct="1"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Wingdings" panose="05000000000000000000" pitchFamily="2" charset="2"/>
              <a:buChar char="Ø"/>
              <a:defRPr/>
            </a:pPr>
            <a:r>
              <a:rPr lang="en-US" altLang="en-US" sz="20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Start upgrading traffic signal equipment at priority intersections</a:t>
            </a:r>
          </a:p>
          <a:p>
            <a:pPr marL="1033463" lvl="2" indent="-347663" eaLnBrk="1" hangingPunct="1">
              <a:spcBef>
                <a:spcPts val="0"/>
              </a:spcBef>
              <a:spcAft>
                <a:spcPts val="9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en-US" altLang="en-US" sz="14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Cabinets, Controllers, Battery Backups, Vehicle Detection Systems, Emergency Preemption Systems</a:t>
            </a:r>
          </a:p>
          <a:p>
            <a:pPr marL="576263" lvl="1" indent="-347663" eaLnBrk="1" hangingPunct="1"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Wingdings" panose="05000000000000000000" pitchFamily="2" charset="2"/>
              <a:buChar char="Ø"/>
              <a:defRPr/>
            </a:pPr>
            <a:r>
              <a:rPr lang="en-US" altLang="en-US" sz="20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Implement optimized signal timing for priority intersections (15 per year)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60E03A9-1CA8-4D74-B216-03B800D00287}"/>
              </a:ext>
            </a:extLst>
          </p:cNvPr>
          <p:cNvGrpSpPr/>
          <p:nvPr/>
        </p:nvGrpSpPr>
        <p:grpSpPr>
          <a:xfrm>
            <a:off x="438677" y="4977222"/>
            <a:ext cx="1832321" cy="1514121"/>
            <a:chOff x="286753" y="4459781"/>
            <a:chExt cx="1832321" cy="1469531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A349D58A-5609-4158-8763-D7A9EC6222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7530" b="38057"/>
            <a:stretch/>
          </p:blipFill>
          <p:spPr>
            <a:xfrm>
              <a:off x="286753" y="4459781"/>
              <a:ext cx="1832321" cy="914400"/>
            </a:xfrm>
            <a:prstGeom prst="rect">
              <a:avLst/>
            </a:prstGeom>
            <a:ln w="38100" cap="sq">
              <a:noFill/>
              <a:prstDash val="solid"/>
              <a:miter lim="800000"/>
            </a:ln>
            <a:effectLst/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9B7A26F-CE23-4D0D-813B-35B73BF1123F}"/>
                </a:ext>
              </a:extLst>
            </p:cNvPr>
            <p:cNvSpPr txBox="1"/>
            <p:nvPr/>
          </p:nvSpPr>
          <p:spPr>
            <a:xfrm>
              <a:off x="286753" y="5282981"/>
              <a:ext cx="1832321" cy="646331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School Zone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Beacons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453AFA0-6BF1-4490-8AA9-FAFACCE030FD}"/>
              </a:ext>
            </a:extLst>
          </p:cNvPr>
          <p:cNvGrpSpPr/>
          <p:nvPr/>
        </p:nvGrpSpPr>
        <p:grpSpPr>
          <a:xfrm>
            <a:off x="2843887" y="4977223"/>
            <a:ext cx="1757691" cy="1495267"/>
            <a:chOff x="2881216" y="4586287"/>
            <a:chExt cx="1757691" cy="1495267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ED41E968-D4FE-4D84-A086-3137D696D3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8803" b="22688"/>
            <a:stretch/>
          </p:blipFill>
          <p:spPr>
            <a:xfrm>
              <a:off x="2881216" y="4586287"/>
              <a:ext cx="1757691" cy="914400"/>
            </a:xfrm>
            <a:prstGeom prst="rect">
              <a:avLst/>
            </a:prstGeom>
            <a:ln w="38100" cap="sq">
              <a:noFill/>
              <a:prstDash val="solid"/>
              <a:miter lim="800000"/>
            </a:ln>
            <a:effectLst/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9A0899BD-FE7E-4DB3-9FC1-1AAFEB56DA40}"/>
                </a:ext>
              </a:extLst>
            </p:cNvPr>
            <p:cNvSpPr txBox="1"/>
            <p:nvPr/>
          </p:nvSpPr>
          <p:spPr>
            <a:xfrm>
              <a:off x="2881216" y="5435223"/>
              <a:ext cx="1755648" cy="646331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Comm Upgrade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2321B04F-31B4-4C02-9952-D3424F4462E2}"/>
              </a:ext>
            </a:extLst>
          </p:cNvPr>
          <p:cNvGrpSpPr/>
          <p:nvPr/>
        </p:nvGrpSpPr>
        <p:grpSpPr>
          <a:xfrm>
            <a:off x="5233645" y="4977222"/>
            <a:ext cx="1739969" cy="1514121"/>
            <a:chOff x="6003235" y="4797285"/>
            <a:chExt cx="1739969" cy="1283732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0DA3001C-F6A8-45DF-BA57-395C2B990C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9335" t="15711" r="14294" b="31915"/>
            <a:stretch/>
          </p:blipFill>
          <p:spPr>
            <a:xfrm>
              <a:off x="6003235" y="4797285"/>
              <a:ext cx="1739969" cy="914400"/>
            </a:xfrm>
            <a:prstGeom prst="rect">
              <a:avLst/>
            </a:prstGeom>
            <a:ln w="38100" cap="sq">
              <a:noFill/>
              <a:prstDash val="solid"/>
              <a:miter lim="800000"/>
            </a:ln>
            <a:effectLst/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6D2942DB-8062-4CFA-9883-0145F9DD6226}"/>
                </a:ext>
              </a:extLst>
            </p:cNvPr>
            <p:cNvSpPr txBox="1"/>
            <p:nvPr/>
          </p:nvSpPr>
          <p:spPr>
            <a:xfrm>
              <a:off x="6003235" y="5711685"/>
              <a:ext cx="1739969" cy="369332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ATMS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B7E19121-07D8-4451-B55F-684A762314DD}"/>
              </a:ext>
            </a:extLst>
          </p:cNvPr>
          <p:cNvGrpSpPr/>
          <p:nvPr/>
        </p:nvGrpSpPr>
        <p:grpSpPr>
          <a:xfrm>
            <a:off x="9945279" y="4977222"/>
            <a:ext cx="1816887" cy="1514121"/>
            <a:chOff x="7933249" y="5315996"/>
            <a:chExt cx="1816887" cy="1556479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E6AC27D4-E826-4E22-9C02-42600098F4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b="35355"/>
            <a:stretch/>
          </p:blipFill>
          <p:spPr>
            <a:xfrm>
              <a:off x="7933249" y="5315996"/>
              <a:ext cx="1816887" cy="914400"/>
            </a:xfrm>
            <a:prstGeom prst="rect">
              <a:avLst/>
            </a:prstGeom>
            <a:ln w="38100" cap="sq">
              <a:noFill/>
              <a:prstDash val="solid"/>
              <a:miter lim="800000"/>
            </a:ln>
            <a:effectLst/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3DFB3883-DD92-45B0-9566-0ECFB3E3547F}"/>
                </a:ext>
              </a:extLst>
            </p:cNvPr>
            <p:cNvSpPr txBox="1"/>
            <p:nvPr/>
          </p:nvSpPr>
          <p:spPr>
            <a:xfrm>
              <a:off x="7933249" y="6226144"/>
              <a:ext cx="1816887" cy="646331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Traffic Signal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Synchronization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702B44C-A62B-4D0E-8034-DB874B750DF5}"/>
              </a:ext>
            </a:extLst>
          </p:cNvPr>
          <p:cNvGrpSpPr/>
          <p:nvPr/>
        </p:nvGrpSpPr>
        <p:grpSpPr>
          <a:xfrm>
            <a:off x="7583079" y="4977222"/>
            <a:ext cx="1752600" cy="1540171"/>
            <a:chOff x="7606849" y="4875801"/>
            <a:chExt cx="1752600" cy="1814040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25AFB347-1242-4B6E-BC61-D63EDE5167C8}"/>
                </a:ext>
              </a:extLst>
            </p:cNvPr>
            <p:cNvSpPr txBox="1"/>
            <p:nvPr/>
          </p:nvSpPr>
          <p:spPr>
            <a:xfrm>
              <a:off x="7606849" y="5602327"/>
              <a:ext cx="1752600" cy="1087514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Traffic Signal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Equipment Upgrades</a:t>
              </a:r>
            </a:p>
          </p:txBody>
        </p: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138FBFBC-6609-44E4-9B11-C91EE4BD25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14457" b="39619"/>
            <a:stretch/>
          </p:blipFill>
          <p:spPr>
            <a:xfrm>
              <a:off x="7606849" y="4875801"/>
              <a:ext cx="1752600" cy="726526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42451020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76200" y="1676400"/>
            <a:ext cx="11978640" cy="64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9pPr>
          </a:lstStyle>
          <a:p>
            <a:pPr algn="l" eaLnBrk="1" hangingPunct="1"/>
            <a:r>
              <a:rPr lang="en-US" altLang="en-US" sz="2400" kern="0" dirty="0">
                <a:solidFill>
                  <a:schemeClr val="tx1"/>
                </a:solidFill>
                <a:effectLst/>
                <a:cs typeface="Times New Roman" panose="02020603050405020304" pitchFamily="18" charset="0"/>
              </a:rPr>
              <a:t>Traffic System Modernization Implementation Plan: Years 3 – 6 </a:t>
            </a:r>
          </a:p>
          <a:p>
            <a:pPr algn="l" eaLnBrk="1" hangingPunct="1"/>
            <a:r>
              <a:rPr lang="en-US" altLang="en-US" sz="2400" kern="0" dirty="0">
                <a:solidFill>
                  <a:schemeClr val="tx1"/>
                </a:solidFill>
                <a:effectLst/>
                <a:cs typeface="Times New Roman" panose="02020603050405020304" pitchFamily="18" charset="0"/>
              </a:rPr>
              <a:t>Estimated Cost: $6,340,622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28600" y="2438400"/>
            <a:ext cx="11826240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6263" lvl="1" indent="-347663" eaLnBrk="1" hangingPunct="1"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Wingdings" panose="05000000000000000000" pitchFamily="2" charset="2"/>
              <a:buChar char="Ø"/>
              <a:defRPr/>
            </a:pPr>
            <a:r>
              <a:rPr lang="en-US" altLang="en-US" sz="20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Upgrade signal equipment</a:t>
            </a:r>
          </a:p>
          <a:p>
            <a:pPr marL="1033463" lvl="2" indent="-347663" eaLnBrk="1" hangingPunct="1">
              <a:spcBef>
                <a:spcPts val="0"/>
              </a:spcBef>
              <a:spcAft>
                <a:spcPts val="9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en-US" altLang="en-US" sz="14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Cabinets, Controllers, Battery Backups, Vehicle Detection Systems, Emergency Preemption Systems</a:t>
            </a:r>
          </a:p>
          <a:p>
            <a:pPr marL="576263" lvl="1" indent="-347663" eaLnBrk="1" hangingPunct="1"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Wingdings" panose="05000000000000000000" pitchFamily="2" charset="2"/>
              <a:buChar char="Ø"/>
              <a:defRPr/>
            </a:pPr>
            <a:r>
              <a:rPr lang="en-US" altLang="en-US" sz="20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Implement Signal Performance Measures</a:t>
            </a:r>
          </a:p>
          <a:p>
            <a:pPr marL="576263" lvl="1" indent="-347663" eaLnBrk="1" hangingPunct="1"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Wingdings" panose="05000000000000000000" pitchFamily="2" charset="2"/>
              <a:buChar char="Ø"/>
              <a:defRPr/>
            </a:pPr>
            <a:r>
              <a:rPr lang="en-US" altLang="en-US" sz="20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Install CCTVs</a:t>
            </a:r>
          </a:p>
          <a:p>
            <a:pPr marL="576263" lvl="1" indent="-347663" eaLnBrk="1" hangingPunct="1"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Wingdings" panose="05000000000000000000" pitchFamily="2" charset="2"/>
              <a:buChar char="Ø"/>
              <a:defRPr/>
            </a:pPr>
            <a:r>
              <a:rPr lang="en-US" altLang="en-US" sz="20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Remodel Traffic Management Center</a:t>
            </a:r>
          </a:p>
          <a:p>
            <a:pPr marL="576263" lvl="1" indent="-347663" eaLnBrk="1" hangingPunct="1"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Wingdings" panose="05000000000000000000" pitchFamily="2" charset="2"/>
              <a:buChar char="Ø"/>
              <a:defRPr/>
            </a:pPr>
            <a:r>
              <a:rPr lang="en-US" altLang="en-US" sz="20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Recurring cellular modem costs</a:t>
            </a:r>
          </a:p>
          <a:p>
            <a:pPr marL="576263" lvl="1" indent="-347663" eaLnBrk="1" hangingPunct="1"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Wingdings" panose="05000000000000000000" pitchFamily="2" charset="2"/>
              <a:buChar char="Ø"/>
              <a:defRPr/>
            </a:pPr>
            <a:r>
              <a:rPr lang="en-US" altLang="en-US" sz="20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Implement optimized signal timing for priority intersections (15 per year)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38F579A-07DD-4E8B-9A62-C4126647F3AB}"/>
              </a:ext>
            </a:extLst>
          </p:cNvPr>
          <p:cNvGrpSpPr/>
          <p:nvPr/>
        </p:nvGrpSpPr>
        <p:grpSpPr>
          <a:xfrm>
            <a:off x="476577" y="5066842"/>
            <a:ext cx="1752600" cy="1524812"/>
            <a:chOff x="818269" y="4986516"/>
            <a:chExt cx="1752600" cy="1912920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40D0627D-FB44-4844-AD30-7DD66969D209}"/>
                </a:ext>
              </a:extLst>
            </p:cNvPr>
            <p:cNvSpPr txBox="1"/>
            <p:nvPr/>
          </p:nvSpPr>
          <p:spPr>
            <a:xfrm>
              <a:off x="818269" y="5846544"/>
              <a:ext cx="1752600" cy="1052892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75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Traffic Signal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75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Equipment Upgrades</a:t>
              </a: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A4E4B38F-3B97-4CD3-BB75-BFFD84F715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4457" b="39619"/>
            <a:stretch/>
          </p:blipFill>
          <p:spPr>
            <a:xfrm>
              <a:off x="818269" y="4986516"/>
              <a:ext cx="1752600" cy="914400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9BED6919-5F7B-4CEA-9638-FD9305602032}"/>
              </a:ext>
            </a:extLst>
          </p:cNvPr>
          <p:cNvGrpSpPr/>
          <p:nvPr/>
        </p:nvGrpSpPr>
        <p:grpSpPr>
          <a:xfrm>
            <a:off x="7359082" y="5022533"/>
            <a:ext cx="2113935" cy="1569120"/>
            <a:chOff x="3294408" y="4986516"/>
            <a:chExt cx="2113935" cy="1737387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EC074652-80BE-406D-9BFB-95F1E40BC2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18162" b="7568"/>
            <a:stretch/>
          </p:blipFill>
          <p:spPr>
            <a:xfrm>
              <a:off x="3294408" y="4986516"/>
              <a:ext cx="2113935" cy="914400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A16D1B9E-FAD4-476E-8E35-329CE2017F3C}"/>
                </a:ext>
              </a:extLst>
            </p:cNvPr>
            <p:cNvSpPr txBox="1"/>
            <p:nvPr/>
          </p:nvSpPr>
          <p:spPr>
            <a:xfrm>
              <a:off x="3294409" y="5800573"/>
              <a:ext cx="2112264" cy="923330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Traffic Management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Center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675CF8E4-C9D6-4E12-BF95-5FBBC9031B92}"/>
              </a:ext>
            </a:extLst>
          </p:cNvPr>
          <p:cNvGrpSpPr/>
          <p:nvPr/>
        </p:nvGrpSpPr>
        <p:grpSpPr>
          <a:xfrm>
            <a:off x="5448648" y="5066843"/>
            <a:ext cx="1325367" cy="1524810"/>
            <a:chOff x="6062444" y="5007009"/>
            <a:chExt cx="1325367" cy="1263239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6EE31A40-7F4C-46DF-84CB-718804C6579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062444" y="5007009"/>
              <a:ext cx="1325366" cy="914400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A3FE3252-0910-4C45-AF5D-55A27AFDC799}"/>
                </a:ext>
              </a:extLst>
            </p:cNvPr>
            <p:cNvSpPr txBox="1"/>
            <p:nvPr/>
          </p:nvSpPr>
          <p:spPr>
            <a:xfrm>
              <a:off x="6062445" y="5900916"/>
              <a:ext cx="1325366" cy="369332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CCTV</a:t>
              </a: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2707153" y="5066842"/>
            <a:ext cx="2332711" cy="1524811"/>
            <a:chOff x="2820277" y="5069716"/>
            <a:chExt cx="2332711" cy="1493656"/>
          </a:xfrm>
        </p:grpSpPr>
        <p:sp>
          <p:nvSpPr>
            <p:cNvPr id="3" name="TextBox 2"/>
            <p:cNvSpPr txBox="1"/>
            <p:nvPr/>
          </p:nvSpPr>
          <p:spPr>
            <a:xfrm>
              <a:off x="2820277" y="5069716"/>
              <a:ext cx="2332711" cy="914400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FBA61654-E0F6-45EF-A7E6-2A94D3551F46}"/>
                </a:ext>
              </a:extLst>
            </p:cNvPr>
            <p:cNvGrpSpPr/>
            <p:nvPr/>
          </p:nvGrpSpPr>
          <p:grpSpPr>
            <a:xfrm>
              <a:off x="2820277" y="5138981"/>
              <a:ext cx="2332711" cy="1424391"/>
              <a:chOff x="7420568" y="4962373"/>
              <a:chExt cx="2332711" cy="1424391"/>
            </a:xfrm>
          </p:grpSpPr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A85F8729-878C-4863-A68D-776A91A0FA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953078" y="4962373"/>
                <a:ext cx="1267691" cy="914400"/>
              </a:xfrm>
              <a:prstGeom prst="rect">
                <a:avLst/>
              </a:prstGeom>
            </p:spPr>
          </p:pic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DB80C697-F083-4154-BC99-B8048929AC57}"/>
                  </a:ext>
                </a:extLst>
              </p:cNvPr>
              <p:cNvSpPr txBox="1"/>
              <p:nvPr/>
            </p:nvSpPr>
            <p:spPr>
              <a:xfrm>
                <a:off x="7420568" y="5740433"/>
                <a:ext cx="2332711" cy="646331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square" rtlCol="0">
                <a:spAutoFit/>
              </a:bodyPr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Signal Performance</a:t>
                </a:r>
              </a:p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Measures</a:t>
                </a:r>
              </a:p>
            </p:txBody>
          </p:sp>
        </p:grp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B7E19121-07D8-4451-B55F-684A762314DD}"/>
              </a:ext>
            </a:extLst>
          </p:cNvPr>
          <p:cNvGrpSpPr/>
          <p:nvPr/>
        </p:nvGrpSpPr>
        <p:grpSpPr>
          <a:xfrm>
            <a:off x="9954706" y="5022534"/>
            <a:ext cx="1816887" cy="1569120"/>
            <a:chOff x="7933249" y="5315996"/>
            <a:chExt cx="1816887" cy="1556479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E6AC27D4-E826-4E22-9C02-42600098F4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b="35355"/>
            <a:stretch/>
          </p:blipFill>
          <p:spPr>
            <a:xfrm>
              <a:off x="7933249" y="5315996"/>
              <a:ext cx="1816887" cy="914400"/>
            </a:xfrm>
            <a:prstGeom prst="rect">
              <a:avLst/>
            </a:prstGeom>
            <a:ln w="38100" cap="sq">
              <a:noFill/>
              <a:prstDash val="solid"/>
              <a:miter lim="800000"/>
            </a:ln>
            <a:effectLst/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3DFB3883-DD92-45B0-9566-0ECFB3E3547F}"/>
                </a:ext>
              </a:extLst>
            </p:cNvPr>
            <p:cNvSpPr txBox="1"/>
            <p:nvPr/>
          </p:nvSpPr>
          <p:spPr>
            <a:xfrm>
              <a:off x="7933249" y="6226144"/>
              <a:ext cx="1816887" cy="646331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Traffic Signal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Synchronization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113628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76200" y="1676400"/>
            <a:ext cx="11978640" cy="64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9pPr>
          </a:lstStyle>
          <a:p>
            <a:pPr algn="l" eaLnBrk="1" hangingPunct="1"/>
            <a:r>
              <a:rPr lang="en-US" altLang="en-US" sz="2400" kern="0" dirty="0">
                <a:solidFill>
                  <a:schemeClr val="tx1"/>
                </a:solidFill>
                <a:effectLst/>
                <a:cs typeface="Times New Roman" panose="02020603050405020304" pitchFamily="18" charset="0"/>
              </a:rPr>
              <a:t>Traffic System Modernization Implementation Plan: Years 7 – 10</a:t>
            </a:r>
          </a:p>
          <a:p>
            <a:pPr algn="l" eaLnBrk="1" hangingPunct="1"/>
            <a:r>
              <a:rPr lang="en-US" altLang="en-US" sz="2400" kern="0" dirty="0">
                <a:solidFill>
                  <a:schemeClr val="tx1"/>
                </a:solidFill>
                <a:effectLst/>
                <a:cs typeface="Times New Roman" panose="02020603050405020304" pitchFamily="18" charset="0"/>
              </a:rPr>
              <a:t>Estimated Cost: $ 7,144,785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28600" y="2573685"/>
            <a:ext cx="11826240" cy="176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6263" lvl="1" indent="-347663" eaLnBrk="1" hangingPunct="1"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Wingdings" panose="05000000000000000000" pitchFamily="2" charset="2"/>
              <a:buChar char="Ø"/>
              <a:defRPr/>
            </a:pPr>
            <a:r>
              <a:rPr lang="en-US" altLang="en-US" sz="20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Upgrade signal equipment</a:t>
            </a:r>
          </a:p>
          <a:p>
            <a:pPr marL="1033463" lvl="2" indent="-347663" eaLnBrk="1" hangingPunct="1">
              <a:spcBef>
                <a:spcPts val="0"/>
              </a:spcBef>
              <a:spcAft>
                <a:spcPts val="9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en-US" altLang="en-US" sz="14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Cabinets, Battery Backups, Vehicle Detection Systems, Emergency Preemption Systems</a:t>
            </a:r>
          </a:p>
          <a:p>
            <a:pPr marL="576263" lvl="1" indent="-347663" eaLnBrk="1" hangingPunct="1"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Wingdings" panose="05000000000000000000" pitchFamily="2" charset="2"/>
              <a:buChar char="Ø"/>
              <a:defRPr/>
            </a:pPr>
            <a:r>
              <a:rPr lang="en-US" altLang="en-US" sz="20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Install Dynamic Message Signs</a:t>
            </a:r>
          </a:p>
          <a:p>
            <a:pPr marL="576263" lvl="1" indent="-347663" eaLnBrk="1" hangingPunct="1"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Wingdings" panose="05000000000000000000" pitchFamily="2" charset="2"/>
              <a:buChar char="Ø"/>
              <a:defRPr/>
            </a:pPr>
            <a:r>
              <a:rPr lang="en-US" altLang="en-US" sz="20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Recurring cellular modem costs</a:t>
            </a:r>
          </a:p>
          <a:p>
            <a:pPr marL="576263" lvl="1" indent="-347663" eaLnBrk="1" hangingPunct="1"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Wingdings" panose="05000000000000000000" pitchFamily="2" charset="2"/>
              <a:buChar char="Ø"/>
              <a:defRPr/>
            </a:pPr>
            <a:r>
              <a:rPr lang="en-US" altLang="en-US" sz="20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Implement optimized signal timing for priority intersections (30 per year)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38F579A-07DD-4E8B-9A62-C4126647F3AB}"/>
              </a:ext>
            </a:extLst>
          </p:cNvPr>
          <p:cNvGrpSpPr/>
          <p:nvPr/>
        </p:nvGrpSpPr>
        <p:grpSpPr>
          <a:xfrm>
            <a:off x="476577" y="4709708"/>
            <a:ext cx="1752600" cy="1783358"/>
            <a:chOff x="818269" y="4986516"/>
            <a:chExt cx="1752600" cy="1783358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A4E4B38F-3B97-4CD3-BB75-BFFD84F715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4457" b="39619"/>
            <a:stretch/>
          </p:blipFill>
          <p:spPr>
            <a:xfrm>
              <a:off x="818269" y="4986516"/>
              <a:ext cx="1752600" cy="914400"/>
            </a:xfrm>
            <a:prstGeom prst="rect">
              <a:avLst/>
            </a:prstGeom>
            <a:ln>
              <a:noFill/>
            </a:ln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40D0627D-FB44-4844-AD30-7DD66969D209}"/>
                </a:ext>
              </a:extLst>
            </p:cNvPr>
            <p:cNvSpPr txBox="1"/>
            <p:nvPr/>
          </p:nvSpPr>
          <p:spPr>
            <a:xfrm>
              <a:off x="818269" y="5846544"/>
              <a:ext cx="1752600" cy="923330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Traffic Signal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Equipment Upgrades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B7E19121-07D8-4451-B55F-684A762314DD}"/>
              </a:ext>
            </a:extLst>
          </p:cNvPr>
          <p:cNvGrpSpPr/>
          <p:nvPr/>
        </p:nvGrpSpPr>
        <p:grpSpPr>
          <a:xfrm>
            <a:off x="9901862" y="4709709"/>
            <a:ext cx="1816887" cy="1783357"/>
            <a:chOff x="7933249" y="5315996"/>
            <a:chExt cx="1816887" cy="1556479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E6AC27D4-E826-4E22-9C02-42600098F4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35355"/>
            <a:stretch/>
          </p:blipFill>
          <p:spPr>
            <a:xfrm>
              <a:off x="7933249" y="5315996"/>
              <a:ext cx="1816887" cy="914400"/>
            </a:xfrm>
            <a:prstGeom prst="rect">
              <a:avLst/>
            </a:prstGeom>
            <a:ln w="38100" cap="sq">
              <a:noFill/>
              <a:prstDash val="solid"/>
              <a:miter lim="800000"/>
            </a:ln>
            <a:effectLst/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3DFB3883-DD92-45B0-9566-0ECFB3E3547F}"/>
                </a:ext>
              </a:extLst>
            </p:cNvPr>
            <p:cNvSpPr txBox="1"/>
            <p:nvPr/>
          </p:nvSpPr>
          <p:spPr>
            <a:xfrm>
              <a:off x="7933249" y="6226144"/>
              <a:ext cx="1816887" cy="646331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Traffic Signal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Synchronization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4899164" y="4709708"/>
            <a:ext cx="2332711" cy="1783358"/>
            <a:chOff x="4918414" y="4876800"/>
            <a:chExt cx="2332711" cy="1587004"/>
          </a:xfrm>
        </p:grpSpPr>
        <p:sp>
          <p:nvSpPr>
            <p:cNvPr id="2" name="TextBox 1"/>
            <p:cNvSpPr txBox="1"/>
            <p:nvPr/>
          </p:nvSpPr>
          <p:spPr>
            <a:xfrm>
              <a:off x="4918414" y="4876800"/>
              <a:ext cx="2332711" cy="939820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E6C07B01-02A8-4804-89E9-9E817BD16CD6}"/>
                </a:ext>
              </a:extLst>
            </p:cNvPr>
            <p:cNvGrpSpPr/>
            <p:nvPr/>
          </p:nvGrpSpPr>
          <p:grpSpPr>
            <a:xfrm>
              <a:off x="4918414" y="4960603"/>
              <a:ext cx="2332711" cy="1503201"/>
              <a:chOff x="4580690" y="5069716"/>
              <a:chExt cx="2332711" cy="1503201"/>
            </a:xfrm>
          </p:grpSpPr>
          <p:sp>
            <p:nvSpPr>
              <p:cNvPr id="46" name="Rectangle: Rounded Corners 1">
                <a:extLst>
                  <a:ext uri="{FF2B5EF4-FFF2-40B4-BE49-F238E27FC236}">
                    <a16:creationId xmlns:a16="http://schemas.microsoft.com/office/drawing/2014/main" id="{EC235954-E2D8-4DB0-963B-B4A79F7F5E31}"/>
                  </a:ext>
                </a:extLst>
              </p:cNvPr>
              <p:cNvSpPr/>
              <p:nvPr/>
            </p:nvSpPr>
            <p:spPr>
              <a:xfrm>
                <a:off x="5018176" y="5069716"/>
                <a:ext cx="1457739" cy="747988"/>
              </a:xfrm>
              <a:prstGeom prst="roundRect">
                <a:avLst/>
              </a:prstGeom>
              <a:solidFill>
                <a:sysClr val="windowText" lastClr="000000">
                  <a:lumMod val="75000"/>
                  <a:lumOff val="25000"/>
                </a:sysClr>
              </a:solidFill>
              <a:ln w="12700" cap="flat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4795E40E-FC55-4DDC-B1E8-5D8DD3CE4E25}"/>
                  </a:ext>
                </a:extLst>
              </p:cNvPr>
              <p:cNvSpPr txBox="1"/>
              <p:nvPr/>
            </p:nvSpPr>
            <p:spPr>
              <a:xfrm>
                <a:off x="4580690" y="5926586"/>
                <a:ext cx="2332711" cy="646331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Dynamic Message</a:t>
                </a: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Signs</a:t>
                </a:r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A7E7A876-D4C3-4CC3-8EEC-4CE0117F7656}"/>
                  </a:ext>
                </a:extLst>
              </p:cNvPr>
              <p:cNvSpPr txBox="1"/>
              <p:nvPr/>
            </p:nvSpPr>
            <p:spPr>
              <a:xfrm>
                <a:off x="4580690" y="5120545"/>
                <a:ext cx="233271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TRAVEL TIME</a:t>
                </a: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TO BROADWAY</a:t>
                </a: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5 MINS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952734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213360" y="1506301"/>
            <a:ext cx="11978640" cy="64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9pPr>
          </a:lstStyle>
          <a:p>
            <a:pPr algn="l" eaLnBrk="1" hangingPunct="1"/>
            <a:r>
              <a:rPr lang="en-US" altLang="en-US" sz="3200" kern="0" dirty="0">
                <a:solidFill>
                  <a:schemeClr val="tx1"/>
                </a:solidFill>
                <a:effectLst/>
                <a:cs typeface="Times New Roman" panose="02020603050405020304" pitchFamily="18" charset="0"/>
              </a:rPr>
              <a:t>New Projects Added to Half Cent Work Plan: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86856" y="2146381"/>
            <a:ext cx="3550920" cy="3985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6263" lvl="1" indent="-347663" eaLnBrk="1" hangingPunct="1"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Wingdings" panose="05000000000000000000" pitchFamily="2" charset="2"/>
              <a:buChar char="Ø"/>
              <a:defRPr/>
            </a:pPr>
            <a:r>
              <a:rPr lang="en-US" altLang="en-US" sz="2400" b="1" u="sng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Rose Convention Center Development</a:t>
            </a:r>
          </a:p>
          <a:p>
            <a:pPr marL="1033463" lvl="2" indent="-347663" eaLnBrk="1" hangingPunct="1"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Wingdings" panose="05000000000000000000" pitchFamily="2" charset="2"/>
              <a:buChar char="Ø"/>
              <a:defRPr/>
            </a:pPr>
            <a:r>
              <a:rPr lang="en-US" altLang="en-US" sz="20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City requests $3.25 million to begin the development of the new Rose Convention center, which will take the place of the Harvey Convention Center. </a:t>
            </a:r>
          </a:p>
          <a:p>
            <a:pPr marL="1033463" lvl="2" indent="-347663" eaLnBrk="1" hangingPunct="1">
              <a:spcBef>
                <a:spcPts val="0"/>
              </a:spcBef>
              <a:spcAft>
                <a:spcPts val="9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en-US" altLang="en-US" sz="20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Estimated Cost Year One - $3,250,000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DB6B529-500C-4EB9-8A4B-1AF541BB65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2400" y="2240649"/>
            <a:ext cx="8229599" cy="4583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5994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23191" y="1526179"/>
            <a:ext cx="11978640" cy="64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9pPr>
          </a:lstStyle>
          <a:p>
            <a:pPr algn="l" eaLnBrk="1" hangingPunct="1"/>
            <a:r>
              <a:rPr lang="en-US" altLang="en-US" sz="3200" kern="0" dirty="0">
                <a:solidFill>
                  <a:schemeClr val="tx1"/>
                </a:solidFill>
                <a:effectLst/>
                <a:cs typeface="Times New Roman" panose="02020603050405020304" pitchFamily="18" charset="0"/>
              </a:rPr>
              <a:t>New Projects Added to Half Cent Work Plan: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-228599" y="2057400"/>
            <a:ext cx="2743200" cy="28161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6263" lvl="1" indent="-347663" eaLnBrk="1" hangingPunct="1"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Wingdings" panose="05000000000000000000" pitchFamily="2" charset="2"/>
              <a:buChar char="Ø"/>
              <a:defRPr/>
            </a:pPr>
            <a:r>
              <a:rPr lang="en-US" altLang="en-US" sz="2400" b="1" u="sng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Traffic Barriers –</a:t>
            </a:r>
          </a:p>
          <a:p>
            <a:pPr marL="576263" lvl="1" indent="-347663" eaLnBrk="1" hangingPunct="1"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Wingdings" panose="05000000000000000000" pitchFamily="2" charset="2"/>
              <a:buChar char="Ø"/>
              <a:defRPr/>
            </a:pPr>
            <a:r>
              <a:rPr lang="en-US" altLang="en-US" sz="2400" b="1" u="sng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W. Grande (Shady Oaks to Northstar Blvd.)</a:t>
            </a:r>
          </a:p>
          <a:p>
            <a:pPr marL="1033463" lvl="2" indent="-347663" eaLnBrk="1" hangingPunct="1">
              <a:spcBef>
                <a:spcPts val="0"/>
              </a:spcBef>
              <a:spcAft>
                <a:spcPts val="9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en-US" altLang="en-US" sz="14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Estimated cost - $1,500,000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F113E97-0EAD-4AD4-8B7D-5A4A7EB641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6391" y="2166258"/>
            <a:ext cx="8903568" cy="446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7422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06680" y="1569720"/>
            <a:ext cx="11978640" cy="64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9pPr>
          </a:lstStyle>
          <a:p>
            <a:pPr algn="l" eaLnBrk="1" hangingPunct="1"/>
            <a:r>
              <a:rPr lang="en-US" altLang="en-US" sz="3200" kern="0" dirty="0">
                <a:solidFill>
                  <a:schemeClr val="tx1"/>
                </a:solidFill>
                <a:effectLst/>
                <a:cs typeface="Times New Roman" panose="02020603050405020304" pitchFamily="18" charset="0"/>
              </a:rPr>
              <a:t>New Projects Added to Half Cent Work Plan: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52500" y="2209800"/>
            <a:ext cx="10325099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6263" lvl="1" indent="-347663" eaLnBrk="1" hangingPunct="1"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Wingdings" panose="05000000000000000000" pitchFamily="2" charset="2"/>
              <a:buChar char="Ø"/>
              <a:defRPr/>
            </a:pPr>
            <a:r>
              <a:rPr lang="en-US" altLang="en-US" sz="3200" b="1" u="sng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Roy Rd. Extension </a:t>
            </a:r>
          </a:p>
          <a:p>
            <a:pPr marL="576263" lvl="1" indent="-347663" eaLnBrk="1" hangingPunct="1"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Wingdings" panose="05000000000000000000" pitchFamily="2" charset="2"/>
              <a:buChar char="Ø"/>
              <a:defRPr/>
            </a:pPr>
            <a:endParaRPr lang="en-US" altLang="en-US" sz="20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lvl="1" eaLnBrk="1" hangingPunct="1"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defRPr/>
            </a:pPr>
            <a:r>
              <a:rPr lang="en-US" altLang="en-US" sz="20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Full Project Scope</a:t>
            </a:r>
          </a:p>
          <a:p>
            <a:pPr marL="1033463" lvl="2" indent="-347663" eaLnBrk="1" hangingPunct="1">
              <a:spcBef>
                <a:spcPts val="0"/>
              </a:spcBef>
              <a:spcAft>
                <a:spcPts val="9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en-US" altLang="en-US" sz="20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 project is expected to help with congestion from Cumberland High School, Jeff Davis Rd., and Rhone's Quarter due to increased development in that area.</a:t>
            </a:r>
          </a:p>
          <a:p>
            <a:pPr marL="1033463" lvl="2" indent="-347663" eaLnBrk="1" hangingPunct="1">
              <a:spcBef>
                <a:spcPts val="0"/>
              </a:spcBef>
              <a:spcAft>
                <a:spcPts val="9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en-US" altLang="en-US" sz="2000" b="1" u="sng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Estimated cost FY 21-22 - $292,363</a:t>
            </a:r>
          </a:p>
          <a:p>
            <a:pPr marL="1033463" lvl="2" indent="-347663" eaLnBrk="1" hangingPunct="1">
              <a:spcBef>
                <a:spcPts val="0"/>
              </a:spcBef>
              <a:spcAft>
                <a:spcPts val="9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en-US" altLang="en-US" sz="20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Estimated cost FY 22-23 - $573,841</a:t>
            </a:r>
          </a:p>
          <a:p>
            <a:pPr marL="1033463" lvl="2" indent="-347663" eaLnBrk="1" hangingPunct="1">
              <a:spcBef>
                <a:spcPts val="0"/>
              </a:spcBef>
              <a:spcAft>
                <a:spcPts val="9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en-US" altLang="en-US" sz="20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Estimated cost FY 23-24 - $4,565,459</a:t>
            </a:r>
          </a:p>
          <a:p>
            <a:pPr marL="1033463" lvl="2" indent="-347663" eaLnBrk="1" hangingPunct="1">
              <a:spcBef>
                <a:spcPts val="0"/>
              </a:spcBef>
              <a:spcAft>
                <a:spcPts val="9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en-US" altLang="en-US" sz="20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Estimated cost FY 24-25 - $4,702,423</a:t>
            </a:r>
          </a:p>
          <a:p>
            <a:pPr marL="1033463" lvl="2" indent="-347663" eaLnBrk="1" hangingPunct="1">
              <a:spcBef>
                <a:spcPts val="0"/>
              </a:spcBef>
              <a:spcAft>
                <a:spcPts val="9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en-US" altLang="en-US" sz="20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Estimated cost FY 25-26 - $2,421,748</a:t>
            </a:r>
          </a:p>
          <a:p>
            <a:pPr marL="685800" lvl="2" eaLnBrk="1" hangingPunct="1">
              <a:spcBef>
                <a:spcPts val="0"/>
              </a:spcBef>
              <a:spcAft>
                <a:spcPts val="900"/>
              </a:spcAft>
              <a:buClr>
                <a:schemeClr val="tx1"/>
              </a:buClr>
              <a:defRPr/>
            </a:pPr>
            <a:r>
              <a:rPr lang="en-US" altLang="en-US" sz="2000" i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Estimated Total with inflation:  $12,555,834</a:t>
            </a:r>
          </a:p>
          <a:p>
            <a:pPr marL="685800" lvl="2" eaLnBrk="1" hangingPunct="1">
              <a:spcBef>
                <a:spcPts val="0"/>
              </a:spcBef>
              <a:spcAft>
                <a:spcPts val="900"/>
              </a:spcAft>
              <a:buClr>
                <a:schemeClr val="tx1"/>
              </a:buClr>
              <a:defRPr/>
            </a:pPr>
            <a:endParaRPr lang="en-US" altLang="en-US" sz="14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7200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60773" y="1494148"/>
            <a:ext cx="11978640" cy="64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9pPr>
          </a:lstStyle>
          <a:p>
            <a:pPr algn="l" eaLnBrk="1" hangingPunct="1"/>
            <a:r>
              <a:rPr lang="en-US" altLang="en-US" sz="3600" kern="0" dirty="0">
                <a:solidFill>
                  <a:schemeClr val="tx1"/>
                </a:solidFill>
                <a:effectLst/>
                <a:cs typeface="Times New Roman" panose="02020603050405020304" pitchFamily="18" charset="0"/>
              </a:rPr>
              <a:t>New Projects Added to Half Cent Work Plan: Roy Road Extension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A6965C9-D9B6-48E8-BE33-B779FAA8EA16}"/>
              </a:ext>
            </a:extLst>
          </p:cNvPr>
          <p:cNvGrpSpPr/>
          <p:nvPr/>
        </p:nvGrpSpPr>
        <p:grpSpPr>
          <a:xfrm>
            <a:off x="152588" y="2099394"/>
            <a:ext cx="11886826" cy="4606206"/>
            <a:chOff x="154800" y="2155009"/>
            <a:chExt cx="10067359" cy="4613698"/>
          </a:xfrm>
          <a:solidFill>
            <a:srgbClr val="FFC000"/>
          </a:solidFill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0E889FD9-8633-476C-8DD0-44AD7797010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800" y="2155010"/>
              <a:ext cx="8012359" cy="4613697"/>
            </a:xfrm>
            <a:prstGeom prst="rect">
              <a:avLst/>
            </a:prstGeom>
            <a:grpFill/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AD8EDDAB-AF0C-4E3D-A764-383A0859841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9800" y="2155009"/>
              <a:ext cx="8012359" cy="4613697"/>
            </a:xfrm>
            <a:prstGeom prst="rect">
              <a:avLst/>
            </a:prstGeom>
            <a:grpFill/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1ECB93AB-77BE-4450-BE90-E5C6C05D95D7}"/>
              </a:ext>
            </a:extLst>
          </p:cNvPr>
          <p:cNvSpPr txBox="1"/>
          <p:nvPr/>
        </p:nvSpPr>
        <p:spPr>
          <a:xfrm>
            <a:off x="457200" y="4623744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n w="9525">
                  <a:solidFill>
                    <a:srgbClr val="000000"/>
                  </a:solidFill>
                </a:ln>
                <a:latin typeface="Arial Black" panose="020B0A04020102020204" pitchFamily="34" charset="0"/>
              </a:rPr>
              <a:t>Roy Road</a:t>
            </a:r>
          </a:p>
        </p:txBody>
      </p:sp>
    </p:spTree>
    <p:extLst>
      <p:ext uri="{BB962C8B-B14F-4D97-AF65-F5344CB8AC3E}">
        <p14:creationId xmlns:p14="http://schemas.microsoft.com/office/powerpoint/2010/main" val="4304403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76200" y="1676400"/>
            <a:ext cx="11978640" cy="64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9pPr>
          </a:lstStyle>
          <a:p>
            <a:pPr algn="l" eaLnBrk="1" hangingPunct="1"/>
            <a:r>
              <a:rPr lang="en-US" altLang="en-US" sz="3200" kern="0" dirty="0">
                <a:solidFill>
                  <a:schemeClr val="tx1"/>
                </a:solidFill>
                <a:effectLst/>
                <a:cs typeface="Times New Roman" panose="02020603050405020304" pitchFamily="18" charset="0"/>
              </a:rPr>
              <a:t>New Projects Added to Half Cent Work Plan: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9A506D1-3D60-4026-81EC-6A1D8D7DDD12}"/>
              </a:ext>
            </a:extLst>
          </p:cNvPr>
          <p:cNvSpPr txBox="1"/>
          <p:nvPr/>
        </p:nvSpPr>
        <p:spPr>
          <a:xfrm>
            <a:off x="-228600" y="2438400"/>
            <a:ext cx="4267200" cy="4262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6263" lvl="1" indent="-347663" eaLnBrk="1" hangingPunct="1"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Wingdings" panose="05000000000000000000" pitchFamily="2" charset="2"/>
              <a:buChar char="Ø"/>
              <a:defRPr/>
            </a:pPr>
            <a:r>
              <a:rPr lang="en-US" altLang="en-US" sz="2400" b="1" u="sng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Reconstruction of </a:t>
            </a:r>
          </a:p>
          <a:p>
            <a:pPr marL="228600" lvl="1" eaLnBrk="1" hangingPunct="1"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defRPr/>
            </a:pPr>
            <a:r>
              <a:rPr lang="en-US" altLang="en-US" sz="24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altLang="en-US" sz="2400" b="1" u="sng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Taxiway Alpha</a:t>
            </a:r>
          </a:p>
          <a:p>
            <a:pPr marL="1033463" lvl="2" indent="-347663" eaLnBrk="1" hangingPunct="1"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Wingdings" panose="05000000000000000000" pitchFamily="2" charset="2"/>
              <a:buChar char="Ø"/>
              <a:defRPr/>
            </a:pPr>
            <a:r>
              <a:rPr lang="en-US" altLang="en-US" sz="16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 existing asphalt pavement is severely deteriorated and has served well beyond its lifespan. The airport and FAA have programmed for its rehabilitation and plans to fund 90% of all associated costs.</a:t>
            </a:r>
          </a:p>
          <a:p>
            <a:pPr marL="1033463" lvl="2" indent="-347663" eaLnBrk="1" hangingPunct="1"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Wingdings" panose="05000000000000000000" pitchFamily="2" charset="2"/>
              <a:buChar char="Ø"/>
              <a:defRPr/>
            </a:pPr>
            <a:r>
              <a:rPr lang="en-US" altLang="en-US" sz="16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project is scoped to remove all the old pavement and replace it with concrete pavement having the same weight bearing capacities of Runway 4-22 </a:t>
            </a:r>
          </a:p>
          <a:p>
            <a:pPr marL="1033463" lvl="2" indent="-347663" eaLnBrk="1" hangingPunct="1">
              <a:spcBef>
                <a:spcPts val="0"/>
              </a:spcBef>
              <a:spcAft>
                <a:spcPts val="9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en-US" altLang="en-US" sz="16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Estimated project cost - $3,852,000</a:t>
            </a:r>
          </a:p>
          <a:p>
            <a:pPr marL="1033463" lvl="2" indent="-347663" eaLnBrk="1" hangingPunct="1">
              <a:spcBef>
                <a:spcPts val="0"/>
              </a:spcBef>
              <a:spcAft>
                <a:spcPts val="9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en-US" altLang="en-US" sz="16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Estimated Local share - $385,200</a:t>
            </a:r>
          </a:p>
        </p:txBody>
      </p:sp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7CD25789-3DF0-4584-9BC0-0467C9F7E0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2309346"/>
            <a:ext cx="7899400" cy="454865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998535D-710A-41B5-B894-5253F5D398EB}"/>
              </a:ext>
            </a:extLst>
          </p:cNvPr>
          <p:cNvSpPr/>
          <p:nvPr/>
        </p:nvSpPr>
        <p:spPr bwMode="auto">
          <a:xfrm rot="18845410">
            <a:off x="7592059" y="2621635"/>
            <a:ext cx="230899" cy="1432507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45775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84331E-4ABF-4DF0-BD4A-0C28BBA72F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2133600"/>
            <a:ext cx="10972800" cy="3459163"/>
          </a:xfrm>
        </p:spPr>
        <p:txBody>
          <a:bodyPr/>
          <a:lstStyle/>
          <a:p>
            <a:r>
              <a:rPr lang="en-US" dirty="0">
                <a:effectLst/>
              </a:rPr>
              <a:t>Each year the Half Cent Sale Tax Board will develop a proposed annual work program and an annual budget which it will recommend to the City Council for approval.  </a:t>
            </a:r>
          </a:p>
          <a:p>
            <a:r>
              <a:rPr lang="en-US" dirty="0">
                <a:effectLst/>
              </a:rPr>
              <a:t>Each annual work program will include both the projects planned for the next fiscal year and those prior projects which are not finished. The 2021-2022 Annual Work Program and 2021-2022 Corporate Budget will be effective October 1, 2021.</a:t>
            </a:r>
            <a:endParaRPr lang="en-US" b="1" dirty="0">
              <a:effectLst/>
            </a:endParaRPr>
          </a:p>
          <a:p>
            <a:pPr marL="0" indent="0">
              <a:buNone/>
            </a:pPr>
            <a:r>
              <a:rPr lang="en-US" dirty="0">
                <a:effectLst/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50457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76200" y="2460955"/>
            <a:ext cx="1197864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None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algn="l" eaLnBrk="1" hangingPunct="1">
              <a:spcBef>
                <a:spcPts val="0"/>
              </a:spcBef>
              <a:spcAft>
                <a:spcPts val="1200"/>
              </a:spcAft>
              <a:defRPr/>
            </a:pPr>
            <a:r>
              <a:rPr lang="en-US" altLang="en-US" sz="3000" kern="0" dirty="0">
                <a:effectLst/>
                <a:cs typeface="Times New Roman" panose="02020603050405020304" pitchFamily="18" charset="0"/>
              </a:rPr>
              <a:t> 24 projects totaling an Estimated $18.23 million:</a:t>
            </a:r>
            <a:endParaRPr lang="en-US" altLang="en-US" kern="0" dirty="0"/>
          </a:p>
          <a:p>
            <a:pPr eaLnBrk="1" hangingPunct="1">
              <a:defRPr/>
            </a:pPr>
            <a:endParaRPr lang="en-US" altLang="en-US" kern="0" dirty="0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76200" y="1694084"/>
            <a:ext cx="11978640" cy="731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9pPr>
          </a:lstStyle>
          <a:p>
            <a:pPr algn="l" eaLnBrk="1" hangingPunct="1"/>
            <a:r>
              <a:rPr lang="en-US" altLang="en-US" sz="4000" kern="0" dirty="0">
                <a:solidFill>
                  <a:schemeClr val="tx1"/>
                </a:solidFill>
                <a:effectLst/>
                <a:cs typeface="Times New Roman" panose="02020603050405020304" pitchFamily="18" charset="0"/>
              </a:rPr>
              <a:t>FY 20-21 Projects: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6200" y="3352800"/>
            <a:ext cx="11978640" cy="400110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576263" lvl="1" indent="-347663" eaLnBrk="1" hangingPunct="1"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Wingdings" panose="05000000000000000000" pitchFamily="2" charset="2"/>
              <a:buChar char="Ø"/>
              <a:defRPr/>
            </a:pPr>
            <a:r>
              <a:rPr lang="en-US" altLang="en-US" sz="20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Streets and Traffic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8743E14-A39A-49EE-86DE-5AF5533ACDE0}"/>
              </a:ext>
            </a:extLst>
          </p:cNvPr>
          <p:cNvSpPr/>
          <p:nvPr/>
        </p:nvSpPr>
        <p:spPr>
          <a:xfrm>
            <a:off x="76200" y="3752910"/>
            <a:ext cx="11978640" cy="2623795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pPr marL="1033463" lvl="2" indent="-347663" eaLnBrk="1" hangingPunct="1">
              <a:spcBef>
                <a:spcPts val="0"/>
              </a:spcBef>
              <a:spcAft>
                <a:spcPts val="9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en-US" altLang="en-US" sz="14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Cambridge Road improvements</a:t>
            </a:r>
          </a:p>
          <a:p>
            <a:pPr marL="1033463" lvl="2" indent="-347663" eaLnBrk="1" hangingPunct="1">
              <a:spcBef>
                <a:spcPts val="0"/>
              </a:spcBef>
              <a:spcAft>
                <a:spcPts val="9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en-US" altLang="en-US" sz="14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Pavement Condition Assessment and Updates</a:t>
            </a:r>
          </a:p>
          <a:p>
            <a:pPr marL="1033463" lvl="2" indent="-347663" eaLnBrk="1" hangingPunct="1">
              <a:spcBef>
                <a:spcPts val="0"/>
              </a:spcBef>
              <a:spcAft>
                <a:spcPts val="9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en-US" altLang="en-US" sz="14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Reconstruction of Melinda Lane and Donna Drive</a:t>
            </a:r>
          </a:p>
          <a:p>
            <a:pPr marL="1033463" lvl="2" indent="-347663" eaLnBrk="1" hangingPunct="1">
              <a:spcBef>
                <a:spcPts val="0"/>
              </a:spcBef>
              <a:spcAft>
                <a:spcPts val="9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en-US" altLang="en-US" sz="14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2020 Asphalt Overlay</a:t>
            </a:r>
          </a:p>
          <a:p>
            <a:pPr marL="1033463" lvl="2" indent="-347663" eaLnBrk="1" hangingPunct="1">
              <a:spcBef>
                <a:spcPts val="0"/>
              </a:spcBef>
              <a:spcAft>
                <a:spcPts val="9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en-US" altLang="en-US" sz="14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2021 Asphalt Overlay </a:t>
            </a:r>
          </a:p>
          <a:p>
            <a:pPr marL="1033463" lvl="2" indent="-347663" eaLnBrk="1" hangingPunct="1">
              <a:spcBef>
                <a:spcPts val="0"/>
              </a:spcBef>
              <a:spcAft>
                <a:spcPts val="9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en-US" altLang="en-US" sz="14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Three Lakes Parkway Extension </a:t>
            </a:r>
          </a:p>
          <a:p>
            <a:pPr marL="1033463" lvl="2" indent="-347663" eaLnBrk="1" hangingPunct="1">
              <a:spcBef>
                <a:spcPts val="0"/>
              </a:spcBef>
              <a:spcAft>
                <a:spcPts val="9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en-US" altLang="en-US" sz="14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Reconstruction of Mirabeau Dr (Canal St to End) </a:t>
            </a:r>
            <a:br>
              <a:rPr lang="en-US" altLang="en-US" sz="14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altLang="en-US" sz="1400" b="1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33463" lvl="2" indent="-347663" eaLnBrk="1" hangingPunct="1">
              <a:spcBef>
                <a:spcPts val="0"/>
              </a:spcBef>
              <a:spcAft>
                <a:spcPts val="9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en-US" altLang="en-US" sz="14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Year 1 - School Zone Flasher, Communications System and Signal Timing Upgrades </a:t>
            </a:r>
          </a:p>
          <a:p>
            <a:pPr marL="1033463" lvl="2" indent="-347663" eaLnBrk="1" hangingPunct="1">
              <a:spcBef>
                <a:spcPts val="0"/>
              </a:spcBef>
              <a:spcAft>
                <a:spcPts val="9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en-US" altLang="en-US" sz="14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Preliminary Engineering for Shiloh Road (SH 110 to Old Omen Road) </a:t>
            </a:r>
          </a:p>
        </p:txBody>
      </p:sp>
    </p:spTree>
    <p:extLst>
      <p:ext uri="{BB962C8B-B14F-4D97-AF65-F5344CB8AC3E}">
        <p14:creationId xmlns:p14="http://schemas.microsoft.com/office/powerpoint/2010/main" val="16862542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76200" y="1694084"/>
            <a:ext cx="11978640" cy="731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9pPr>
          </a:lstStyle>
          <a:p>
            <a:pPr algn="l" eaLnBrk="1" hangingPunct="1"/>
            <a:r>
              <a:rPr lang="en-US" altLang="en-US" sz="4000" kern="0" dirty="0">
                <a:solidFill>
                  <a:schemeClr val="tx1"/>
                </a:solidFill>
                <a:effectLst/>
                <a:cs typeface="Times New Roman" panose="02020603050405020304" pitchFamily="18" charset="0"/>
              </a:rPr>
              <a:t>FY 20-21 Projects: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8980" y="2436832"/>
            <a:ext cx="11978640" cy="438582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marL="576263" lvl="1" indent="-347663" eaLnBrk="1" hangingPunct="1"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Wingdings" panose="05000000000000000000" pitchFamily="2" charset="2"/>
              <a:buChar char="Ø"/>
              <a:defRPr/>
            </a:pPr>
            <a:r>
              <a:rPr lang="en-US" altLang="en-US" sz="20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Drainage </a:t>
            </a:r>
            <a:endParaRPr lang="en-US" altLang="en-US" sz="14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8980" y="2875414"/>
            <a:ext cx="11978640" cy="2105576"/>
          </a:xfrm>
          <a:prstGeom prst="rect">
            <a:avLst/>
          </a:prstGeom>
          <a:noFill/>
        </p:spPr>
        <p:txBody>
          <a:bodyPr wrap="square" numCol="3" rtlCol="0">
            <a:spAutoFit/>
          </a:bodyPr>
          <a:lstStyle/>
          <a:p>
            <a:pPr marL="1033463" lvl="2" indent="-347663" eaLnBrk="1" hangingPunct="1">
              <a:spcBef>
                <a:spcPts val="0"/>
              </a:spcBef>
              <a:spcAft>
                <a:spcPts val="9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en-US" altLang="en-US" sz="14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Comprehensive Stormwater Master Plan</a:t>
            </a:r>
          </a:p>
          <a:p>
            <a:pPr marL="1033463" lvl="2" indent="-347663" eaLnBrk="1" hangingPunct="1">
              <a:spcBef>
                <a:spcPts val="0"/>
              </a:spcBef>
              <a:spcAft>
                <a:spcPts val="9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en-US" altLang="en-US" sz="14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Cloverdale Drainage Improvements</a:t>
            </a:r>
          </a:p>
          <a:p>
            <a:pPr marL="1033463" lvl="2" indent="-347663" eaLnBrk="1" hangingPunct="1">
              <a:spcBef>
                <a:spcPts val="0"/>
              </a:spcBef>
              <a:spcAft>
                <a:spcPts val="9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en-US" altLang="en-US" sz="14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Arbor Oaks Channel Replacement</a:t>
            </a:r>
          </a:p>
          <a:p>
            <a:pPr marL="1033463" lvl="2" indent="-347663" eaLnBrk="1" hangingPunct="1">
              <a:spcBef>
                <a:spcPts val="0"/>
              </a:spcBef>
              <a:spcAft>
                <a:spcPts val="9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en-US" altLang="en-US" sz="14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College Ave. Storm Sewer Repair</a:t>
            </a:r>
          </a:p>
          <a:p>
            <a:pPr marL="1033463" lvl="2" indent="-347663" eaLnBrk="1" hangingPunct="1">
              <a:spcBef>
                <a:spcPts val="0"/>
              </a:spcBef>
              <a:spcAft>
                <a:spcPts val="9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en-US" altLang="en-US" sz="14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Pabst / Bow Storm Sewer Repair</a:t>
            </a:r>
          </a:p>
          <a:p>
            <a:pPr marL="1033463" lvl="2" indent="-347663" eaLnBrk="1" hangingPunct="1">
              <a:spcBef>
                <a:spcPts val="0"/>
              </a:spcBef>
              <a:spcAft>
                <a:spcPts val="9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en-US" altLang="en-US" sz="14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Flat Rock Storm Sewer Repair</a:t>
            </a:r>
          </a:p>
          <a:p>
            <a:pPr marL="1033463" lvl="2" indent="-347663" eaLnBrk="1" hangingPunct="1">
              <a:spcBef>
                <a:spcPts val="0"/>
              </a:spcBef>
              <a:spcAft>
                <a:spcPts val="9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en-US" altLang="en-US" sz="14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Channel Wall Reconstruction (W Mud Creek - Shiloh and Donnybrook)</a:t>
            </a:r>
          </a:p>
          <a:p>
            <a:pPr marL="1033463" lvl="2" indent="-347663" eaLnBrk="1" hangingPunct="1">
              <a:spcBef>
                <a:spcPts val="0"/>
              </a:spcBef>
              <a:spcAft>
                <a:spcPts val="9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en-US" altLang="en-US" sz="14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Briarwood Estates Channel Improvements</a:t>
            </a:r>
          </a:p>
          <a:p>
            <a:pPr marL="1033463" lvl="2" indent="-347663" eaLnBrk="1" hangingPunct="1">
              <a:spcBef>
                <a:spcPts val="0"/>
              </a:spcBef>
              <a:spcAft>
                <a:spcPts val="9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en-US" altLang="en-US" sz="14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Holly Park Drainage Improvements </a:t>
            </a:r>
          </a:p>
          <a:p>
            <a:pPr marL="1033463" lvl="2" indent="-347663" eaLnBrk="1" hangingPunct="1">
              <a:spcBef>
                <a:spcPts val="0"/>
              </a:spcBef>
              <a:spcAft>
                <a:spcPts val="9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en-US" altLang="en-US" sz="14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Stagecoach Drainage Improvements </a:t>
            </a:r>
          </a:p>
          <a:p>
            <a:pPr marL="1033463" lvl="2" indent="-347663" eaLnBrk="1" hangingPunct="1">
              <a:spcBef>
                <a:spcPts val="0"/>
              </a:spcBef>
              <a:spcAft>
                <a:spcPts val="9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en-US" altLang="en-US" sz="14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Channel Wall Reconstruction (W Mud Creek - 400 W. Grande)</a:t>
            </a:r>
          </a:p>
        </p:txBody>
      </p:sp>
      <p:sp>
        <p:nvSpPr>
          <p:cNvPr id="17" name="Rectangle 16"/>
          <p:cNvSpPr/>
          <p:nvPr/>
        </p:nvSpPr>
        <p:spPr>
          <a:xfrm>
            <a:off x="98981" y="5466793"/>
            <a:ext cx="1195585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6263" lvl="1" indent="-347663" eaLnBrk="1" hangingPunct="1"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Wingdings" panose="05000000000000000000" pitchFamily="2" charset="2"/>
              <a:buChar char="Ø"/>
              <a:defRPr/>
            </a:pPr>
            <a:r>
              <a:rPr lang="en-US" sz="20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Parks and Airport</a:t>
            </a:r>
          </a:p>
        </p:txBody>
      </p:sp>
      <p:sp>
        <p:nvSpPr>
          <p:cNvPr id="18" name="Rectangle 17"/>
          <p:cNvSpPr/>
          <p:nvPr/>
        </p:nvSpPr>
        <p:spPr>
          <a:xfrm>
            <a:off x="98980" y="5866903"/>
            <a:ext cx="11955860" cy="754053"/>
          </a:xfrm>
          <a:prstGeom prst="rect">
            <a:avLst/>
          </a:prstGeom>
        </p:spPr>
        <p:txBody>
          <a:bodyPr wrap="square" numCol="3">
            <a:spAutoFit/>
          </a:bodyPr>
          <a:lstStyle/>
          <a:p>
            <a:pPr marL="1033463" lvl="2" indent="-347663" eaLnBrk="1" hangingPunct="1">
              <a:spcBef>
                <a:spcPts val="0"/>
              </a:spcBef>
              <a:spcAft>
                <a:spcPts val="9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en-US" sz="14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Lindsay Park Restrooms</a:t>
            </a:r>
          </a:p>
          <a:p>
            <a:pPr marL="1033463" lvl="2" indent="-347663" eaLnBrk="1" hangingPunct="1">
              <a:spcBef>
                <a:spcPts val="0"/>
              </a:spcBef>
              <a:spcAft>
                <a:spcPts val="9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en-US" sz="14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Rose Center Improvements</a:t>
            </a:r>
          </a:p>
          <a:p>
            <a:pPr marL="1033463" lvl="2" indent="-347663" eaLnBrk="1" hangingPunct="1">
              <a:spcBef>
                <a:spcPts val="0"/>
              </a:spcBef>
              <a:spcAft>
                <a:spcPts val="9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en-US" sz="14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Legacy Trails Phase 2</a:t>
            </a:r>
          </a:p>
          <a:p>
            <a:pPr marL="1033463" lvl="2" indent="-347663" eaLnBrk="1" hangingPunct="1">
              <a:spcBef>
                <a:spcPts val="0"/>
              </a:spcBef>
              <a:spcAft>
                <a:spcPts val="9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en-US" sz="14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Airport Masterplan</a:t>
            </a:r>
          </a:p>
        </p:txBody>
      </p:sp>
    </p:spTree>
    <p:extLst>
      <p:ext uri="{BB962C8B-B14F-4D97-AF65-F5344CB8AC3E}">
        <p14:creationId xmlns:p14="http://schemas.microsoft.com/office/powerpoint/2010/main" val="31023152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676400" y="3429000"/>
            <a:ext cx="8839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PROPOSED HALF CENT BUDGET,</a:t>
            </a:r>
          </a:p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REVENUE AND EXPENDITURES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49737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08570" y="1677230"/>
            <a:ext cx="119310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/>
            <a:r>
              <a:rPr lang="en-US" altLang="en-US" sz="4000" b="1" kern="0" dirty="0">
                <a:latin typeface="Times New Roman" pitchFamily="18" charset="0"/>
                <a:ea typeface="+mj-ea"/>
                <a:cs typeface="Times New Roman" panose="02020603050405020304" pitchFamily="18" charset="0"/>
              </a:rPr>
              <a:t>FY 21-22 Proposed Half Cent Budget: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6328824"/>
              </p:ext>
            </p:extLst>
          </p:nvPr>
        </p:nvGraphicFramePr>
        <p:xfrm>
          <a:off x="304800" y="2971800"/>
          <a:ext cx="5562600" cy="34290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733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7150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Beginning Cash Balance: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$17,339,652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Revenues: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$16,177,514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Expenditures: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$18,582,087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Transfers In: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Transfers Out: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$3,250,000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Ending Fund Balance: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$11,685,079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95"/>
          <a:stretch/>
        </p:blipFill>
        <p:spPr>
          <a:xfrm>
            <a:off x="6858000" y="2673725"/>
            <a:ext cx="5005604" cy="3803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0308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84331E-4ABF-4DF0-BD4A-0C28BBA72F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2667000"/>
            <a:ext cx="9906000" cy="609600"/>
          </a:xfrm>
        </p:spPr>
        <p:txBody>
          <a:bodyPr/>
          <a:lstStyle/>
          <a:p>
            <a:pPr marL="0" indent="0" algn="ctr">
              <a:buNone/>
            </a:pPr>
            <a:r>
              <a:rPr lang="en-US" sz="4400" b="1" dirty="0">
                <a:effectLst/>
                <a:latin typeface="Times New Roman" pitchFamily="18" charset="0"/>
                <a:ea typeface="+mj-ea"/>
                <a:cs typeface="Times New Roman" panose="02020603050405020304" pitchFamily="18" charset="0"/>
              </a:rPr>
              <a:t>On July 13,  2021</a:t>
            </a:r>
          </a:p>
          <a:p>
            <a:pPr marL="0" indent="0" algn="ctr">
              <a:buNone/>
            </a:pPr>
            <a:r>
              <a:rPr lang="en-US" sz="4400" b="1" dirty="0">
                <a:effectLst/>
                <a:latin typeface="Times New Roman" pitchFamily="18" charset="0"/>
                <a:ea typeface="+mj-ea"/>
                <a:cs typeface="Times New Roman" panose="02020603050405020304" pitchFamily="18" charset="0"/>
              </a:rPr>
              <a:t>The Half Cent Sales Tax Board</a:t>
            </a:r>
          </a:p>
          <a:p>
            <a:pPr marL="0" indent="0" algn="ctr">
              <a:buNone/>
            </a:pPr>
            <a:r>
              <a:rPr lang="en-US" sz="4400" b="1" dirty="0">
                <a:effectLst/>
                <a:latin typeface="Times New Roman" pitchFamily="18" charset="0"/>
                <a:ea typeface="+mj-ea"/>
                <a:cs typeface="Times New Roman" panose="02020603050405020304" pitchFamily="18" charset="0"/>
              </a:rPr>
              <a:t>Approved the Proposed Budget and Annual Plan </a:t>
            </a:r>
          </a:p>
          <a:p>
            <a:pPr marL="0" indent="0" algn="ctr">
              <a:buNone/>
            </a:pPr>
            <a:endParaRPr lang="en-US" sz="4400" b="1" dirty="0">
              <a:effectLst/>
              <a:latin typeface="Times New Roman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E07C8C5-53BE-4B27-8ECD-E2E06ED51B09}"/>
              </a:ext>
            </a:extLst>
          </p:cNvPr>
          <p:cNvSpPr txBox="1">
            <a:spLocks/>
          </p:cNvSpPr>
          <p:nvPr/>
        </p:nvSpPr>
        <p:spPr bwMode="auto">
          <a:xfrm>
            <a:off x="3657600" y="4419600"/>
            <a:ext cx="51054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marL="0" indent="0" algn="ctr">
              <a:buFont typeface="Wingdings" pitchFamily="2" charset="2"/>
              <a:buNone/>
            </a:pPr>
            <a:endParaRPr lang="en-US" sz="2400" b="1" i="1" kern="0" dirty="0">
              <a:effectLst/>
              <a:latin typeface="Times New Roman" pitchFamily="18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71253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76200" y="1676400"/>
            <a:ext cx="11978640" cy="713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9pPr>
          </a:lstStyle>
          <a:p>
            <a:pPr eaLnBrk="1" hangingPunct="1"/>
            <a:r>
              <a:rPr lang="en-US" altLang="en-US" sz="3200" kern="0" dirty="0">
                <a:solidFill>
                  <a:schemeClr val="tx1"/>
                </a:solidFill>
                <a:effectLst/>
                <a:cs typeface="Times New Roman" panose="02020603050405020304" pitchFamily="18" charset="0"/>
              </a:rPr>
              <a:t>New Projects Added to Half Cent Work Plan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80DF1139-FCC1-4908-896F-6D2B7605B9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473" y="2286000"/>
            <a:ext cx="11978640" cy="713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9pPr>
          </a:lstStyle>
          <a:p>
            <a:pPr eaLnBrk="1" hangingPunct="1"/>
            <a:r>
              <a:rPr lang="en-US" altLang="en-US" sz="2400" kern="0" dirty="0">
                <a:solidFill>
                  <a:schemeClr val="tx1"/>
                </a:solidFill>
                <a:effectLst/>
                <a:cs typeface="Times New Roman" panose="02020603050405020304" pitchFamily="18" charset="0"/>
              </a:rPr>
              <a:t>HSIP (Highway Safety Improvement Program) Projects: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1B1048B-B576-44E7-BAE7-DB3D418520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2773744"/>
            <a:ext cx="7620000" cy="4006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8298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28600" y="1676400"/>
            <a:ext cx="116586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6263" lvl="1" indent="-347663" eaLnBrk="1" hangingPunct="1"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Wingdings" panose="05000000000000000000" pitchFamily="2" charset="2"/>
              <a:buChar char="Ø"/>
              <a:defRPr/>
            </a:pPr>
            <a:r>
              <a:rPr lang="en-US" altLang="en-US" sz="25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Highway Safety Improvement Project – Gentry Parkway Corridor Improvements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30B6754-2412-40E0-8A9E-6E5EA961F8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2362199"/>
            <a:ext cx="11658600" cy="4227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2311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CB958049-6505-401D-A41B-AED65638E5F4}"/>
              </a:ext>
            </a:extLst>
          </p:cNvPr>
          <p:cNvSpPr txBox="1">
            <a:spLocks/>
          </p:cNvSpPr>
          <p:nvPr/>
        </p:nvSpPr>
        <p:spPr bwMode="auto">
          <a:xfrm>
            <a:off x="152400" y="2286000"/>
            <a:ext cx="5638801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62500" lnSpcReduction="20000"/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None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algn="l"/>
            <a:r>
              <a:rPr lang="en-US" sz="3600" kern="0" dirty="0"/>
              <a:t>Install Cellular Communications </a:t>
            </a:r>
          </a:p>
          <a:p>
            <a:pPr lvl="1"/>
            <a:r>
              <a:rPr lang="en-US" sz="2900" kern="0" dirty="0"/>
              <a:t>Gentry Parkway at Beckham Avenue</a:t>
            </a:r>
          </a:p>
          <a:p>
            <a:pPr algn="l"/>
            <a:r>
              <a:rPr lang="en-US" sz="3600" kern="0" dirty="0"/>
              <a:t>Install Cellular Communications and Vehicle Detection</a:t>
            </a:r>
          </a:p>
          <a:p>
            <a:pPr lvl="1"/>
            <a:r>
              <a:rPr lang="en-US" sz="2900" kern="0" dirty="0"/>
              <a:t>Gentry Parkway at MLK Boulevard West</a:t>
            </a:r>
          </a:p>
          <a:p>
            <a:pPr lvl="1"/>
            <a:r>
              <a:rPr lang="en-US" sz="2900" kern="0" dirty="0"/>
              <a:t>Gentry Parkway at Parkdale Drive</a:t>
            </a:r>
          </a:p>
          <a:p>
            <a:pPr lvl="1"/>
            <a:r>
              <a:rPr lang="en-US" sz="2900" kern="0" dirty="0"/>
              <a:t>Gentry Parkway at Ross Avenue</a:t>
            </a:r>
          </a:p>
          <a:p>
            <a:pPr lvl="1"/>
            <a:r>
              <a:rPr lang="en-US" sz="2900" kern="0" dirty="0"/>
              <a:t>Gentry Parkway at Palace Avenue</a:t>
            </a:r>
          </a:p>
          <a:p>
            <a:pPr lvl="1"/>
            <a:r>
              <a:rPr lang="en-US" sz="2900" kern="0" dirty="0"/>
              <a:t>Gentry Parkway at Broadway Avenue</a:t>
            </a:r>
          </a:p>
          <a:p>
            <a:pPr algn="l"/>
            <a:r>
              <a:rPr lang="en-US" sz="3600" kern="0" dirty="0"/>
              <a:t>Reconstruction Traffic Signal and Pedestrian Improvements</a:t>
            </a:r>
          </a:p>
          <a:p>
            <a:pPr lvl="1"/>
            <a:r>
              <a:rPr lang="en-US" sz="2900" kern="0" dirty="0"/>
              <a:t>Gentry Parkway at Glenwood Boulevard</a:t>
            </a:r>
          </a:p>
          <a:p>
            <a:pPr lvl="1"/>
            <a:r>
              <a:rPr lang="en-US" sz="2900" kern="0" dirty="0"/>
              <a:t>Gentry Parkway at Hillsboro Street</a:t>
            </a:r>
          </a:p>
          <a:p>
            <a:pPr lvl="1"/>
            <a:r>
              <a:rPr lang="en-US" sz="2900" kern="0" dirty="0"/>
              <a:t>Gentry Parkway at MLK Boulevard East</a:t>
            </a:r>
          </a:p>
          <a:p>
            <a:pPr lvl="1"/>
            <a:endParaRPr lang="en-US" kern="0" dirty="0"/>
          </a:p>
          <a:p>
            <a:pPr lvl="1"/>
            <a:endParaRPr lang="en-US" kern="0" dirty="0"/>
          </a:p>
          <a:p>
            <a:pPr lvl="1"/>
            <a:endParaRPr lang="en-US" kern="0" dirty="0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1E991148-5386-4954-A13F-AF6DA041FC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4039330"/>
              </p:ext>
            </p:extLst>
          </p:nvPr>
        </p:nvGraphicFramePr>
        <p:xfrm>
          <a:off x="5791201" y="3429000"/>
          <a:ext cx="6248401" cy="2648445"/>
        </p:xfrm>
        <a:graphic>
          <a:graphicData uri="http://schemas.openxmlformats.org/drawingml/2006/table">
            <a:tbl>
              <a:tblPr>
                <a:solidFill>
                  <a:schemeClr val="tx1"/>
                </a:solidFill>
                <a:tableStyleId>{69C7853C-536D-4A76-A0AE-DD22124D55A5}</a:tableStyleId>
              </a:tblPr>
              <a:tblGrid>
                <a:gridCol w="1464108">
                  <a:extLst>
                    <a:ext uri="{9D8B030D-6E8A-4147-A177-3AD203B41FA5}">
                      <a16:colId xmlns:a16="http://schemas.microsoft.com/office/drawing/2014/main" val="2738981411"/>
                    </a:ext>
                  </a:extLst>
                </a:gridCol>
                <a:gridCol w="1095199">
                  <a:extLst>
                    <a:ext uri="{9D8B030D-6E8A-4147-A177-3AD203B41FA5}">
                      <a16:colId xmlns:a16="http://schemas.microsoft.com/office/drawing/2014/main" val="1425241718"/>
                    </a:ext>
                  </a:extLst>
                </a:gridCol>
                <a:gridCol w="1229698">
                  <a:extLst>
                    <a:ext uri="{9D8B030D-6E8A-4147-A177-3AD203B41FA5}">
                      <a16:colId xmlns:a16="http://schemas.microsoft.com/office/drawing/2014/main" val="3159841684"/>
                    </a:ext>
                  </a:extLst>
                </a:gridCol>
                <a:gridCol w="1229698">
                  <a:extLst>
                    <a:ext uri="{9D8B030D-6E8A-4147-A177-3AD203B41FA5}">
                      <a16:colId xmlns:a16="http://schemas.microsoft.com/office/drawing/2014/main" val="2895536363"/>
                    </a:ext>
                  </a:extLst>
                </a:gridCol>
                <a:gridCol w="1229698">
                  <a:extLst>
                    <a:ext uri="{9D8B030D-6E8A-4147-A177-3AD203B41FA5}">
                      <a16:colId xmlns:a16="http://schemas.microsoft.com/office/drawing/2014/main" val="3378810637"/>
                    </a:ext>
                  </a:extLst>
                </a:gridCol>
              </a:tblGrid>
              <a:tr h="324506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>
                          <a:effectLst/>
                        </a:rPr>
                        <a:t> 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City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TxDOT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Federal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Total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tx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6112135"/>
                  </a:ext>
                </a:extLst>
              </a:tr>
              <a:tr h="58735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>
                          <a:effectLst/>
                        </a:rPr>
                        <a:t>Engineering (10%)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 $ 121,322.50 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 $                         -   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 $                         -   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 $  121,322.50 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462564849"/>
                  </a:ext>
                </a:extLst>
              </a:tr>
              <a:tr h="58735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>
                          <a:effectLst/>
                        </a:rPr>
                        <a:t>Contingency (5%)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 $  60,661.25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 $                         -  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 $                         -  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 $  60,661.25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tx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7971328"/>
                  </a:ext>
                </a:extLst>
              </a:tr>
              <a:tr h="58735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>
                          <a:effectLst/>
                        </a:rPr>
                        <a:t>Construction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 $                      -  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 $ 121,322.50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 $ 1,091,902.50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 $ 1,213,225.00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332626472"/>
                  </a:ext>
                </a:extLst>
              </a:tr>
              <a:tr h="56186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>
                          <a:effectLst/>
                        </a:rPr>
                        <a:t>Total: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 </a:t>
                      </a:r>
                      <a:r>
                        <a:rPr lang="en-US" sz="1400" b="1" u="none" strike="noStrike" dirty="0">
                          <a:effectLst/>
                        </a:rPr>
                        <a:t>$  181,983.75 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 $ 121,322.50 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 $ 1,091,902.50 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$1,395,208.75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tx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9286917"/>
                  </a:ext>
                </a:extLst>
              </a:tr>
            </a:tbl>
          </a:graphicData>
        </a:graphic>
      </p:graphicFrame>
      <p:sp>
        <p:nvSpPr>
          <p:cNvPr id="2" name="Oval 1">
            <a:extLst>
              <a:ext uri="{FF2B5EF4-FFF2-40B4-BE49-F238E27FC236}">
                <a16:creationId xmlns:a16="http://schemas.microsoft.com/office/drawing/2014/main" id="{29DB8057-8A00-40F7-8B99-167C9EF88127}"/>
              </a:ext>
            </a:extLst>
          </p:cNvPr>
          <p:cNvSpPr/>
          <p:nvPr/>
        </p:nvSpPr>
        <p:spPr bwMode="auto">
          <a:xfrm>
            <a:off x="7239000" y="5615709"/>
            <a:ext cx="1142999" cy="632691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Garamond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34BD2F1-FDFA-45DA-8F0F-FE762B5E6031}"/>
              </a:ext>
            </a:extLst>
          </p:cNvPr>
          <p:cNvSpPr txBox="1"/>
          <p:nvPr/>
        </p:nvSpPr>
        <p:spPr>
          <a:xfrm>
            <a:off x="-152400" y="1644713"/>
            <a:ext cx="116586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6263" lvl="1" indent="-347663" eaLnBrk="1" hangingPunct="1"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Wingdings" panose="05000000000000000000" pitchFamily="2" charset="2"/>
              <a:buChar char="Ø"/>
              <a:defRPr/>
            </a:pPr>
            <a:r>
              <a:rPr lang="en-US" altLang="en-US" sz="25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Highway Safety Improvement Project – Gentry Parkway Corridor Improvements</a:t>
            </a:r>
          </a:p>
        </p:txBody>
      </p:sp>
    </p:spTree>
    <p:extLst>
      <p:ext uri="{BB962C8B-B14F-4D97-AF65-F5344CB8AC3E}">
        <p14:creationId xmlns:p14="http://schemas.microsoft.com/office/powerpoint/2010/main" val="12804327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-228600" y="1752600"/>
            <a:ext cx="121158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6263" lvl="1" indent="-347663" eaLnBrk="1" hangingPunct="1"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Wingdings" panose="05000000000000000000" pitchFamily="2" charset="2"/>
              <a:buChar char="Ø"/>
              <a:defRPr/>
            </a:pPr>
            <a:r>
              <a:rPr lang="en-US" altLang="en-US" sz="25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Highway Safety Improvement Project – </a:t>
            </a:r>
            <a:r>
              <a:rPr lang="en-US" sz="25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 69 (South Broadway) at Robert E Lee Drive Signal Reconstruction</a:t>
            </a:r>
            <a:endParaRPr lang="en-US" altLang="en-US" sz="25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086F48A-A4C3-4E2D-A298-CC75E87EB3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908" y="2607748"/>
            <a:ext cx="5372127" cy="3972040"/>
          </a:xfrm>
          <a:prstGeom prst="rect">
            <a:avLst/>
          </a:prstGeom>
        </p:spPr>
      </p:pic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FC27A8F0-A7FD-4FD2-AF74-F362839E5B3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2397136"/>
              </p:ext>
            </p:extLst>
          </p:nvPr>
        </p:nvGraphicFramePr>
        <p:xfrm>
          <a:off x="5782943" y="3535300"/>
          <a:ext cx="6248401" cy="2648445"/>
        </p:xfrm>
        <a:graphic>
          <a:graphicData uri="http://schemas.openxmlformats.org/drawingml/2006/table">
            <a:tbl>
              <a:tblPr>
                <a:solidFill>
                  <a:schemeClr val="tx1"/>
                </a:solidFill>
                <a:tableStyleId>{69C7853C-536D-4A76-A0AE-DD22124D55A5}</a:tableStyleId>
              </a:tblPr>
              <a:tblGrid>
                <a:gridCol w="1464108">
                  <a:extLst>
                    <a:ext uri="{9D8B030D-6E8A-4147-A177-3AD203B41FA5}">
                      <a16:colId xmlns:a16="http://schemas.microsoft.com/office/drawing/2014/main" val="2738981411"/>
                    </a:ext>
                  </a:extLst>
                </a:gridCol>
                <a:gridCol w="1095199">
                  <a:extLst>
                    <a:ext uri="{9D8B030D-6E8A-4147-A177-3AD203B41FA5}">
                      <a16:colId xmlns:a16="http://schemas.microsoft.com/office/drawing/2014/main" val="1425241718"/>
                    </a:ext>
                  </a:extLst>
                </a:gridCol>
                <a:gridCol w="1229698">
                  <a:extLst>
                    <a:ext uri="{9D8B030D-6E8A-4147-A177-3AD203B41FA5}">
                      <a16:colId xmlns:a16="http://schemas.microsoft.com/office/drawing/2014/main" val="3159841684"/>
                    </a:ext>
                  </a:extLst>
                </a:gridCol>
                <a:gridCol w="1229698">
                  <a:extLst>
                    <a:ext uri="{9D8B030D-6E8A-4147-A177-3AD203B41FA5}">
                      <a16:colId xmlns:a16="http://schemas.microsoft.com/office/drawing/2014/main" val="2895536363"/>
                    </a:ext>
                  </a:extLst>
                </a:gridCol>
                <a:gridCol w="1229698">
                  <a:extLst>
                    <a:ext uri="{9D8B030D-6E8A-4147-A177-3AD203B41FA5}">
                      <a16:colId xmlns:a16="http://schemas.microsoft.com/office/drawing/2014/main" val="3378810637"/>
                    </a:ext>
                  </a:extLst>
                </a:gridCol>
              </a:tblGrid>
              <a:tr h="324506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>
                          <a:effectLst/>
                        </a:rPr>
                        <a:t> 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City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TxDOT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Federal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Total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tx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6112135"/>
                  </a:ext>
                </a:extLst>
              </a:tr>
              <a:tr h="58735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>
                          <a:effectLst/>
                        </a:rPr>
                        <a:t>Engineering (10%)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 $ 39,699.20 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 $            -             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 $                         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 $ 39,699.20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462564849"/>
                  </a:ext>
                </a:extLst>
              </a:tr>
              <a:tr h="58735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>
                          <a:effectLst/>
                        </a:rPr>
                        <a:t>Contingency (5%)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 $ 19,849.60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 $            -             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 $                        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 $ 19,849.60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tx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7971328"/>
                  </a:ext>
                </a:extLst>
              </a:tr>
              <a:tr h="58735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>
                          <a:effectLst/>
                        </a:rPr>
                        <a:t>Construction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 $     -                   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 $  39,699.20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 $ 357,292.80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 $ 396,992.00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332626472"/>
                  </a:ext>
                </a:extLst>
              </a:tr>
              <a:tr h="56186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>
                          <a:effectLst/>
                        </a:rPr>
                        <a:t>Total: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 </a:t>
                      </a:r>
                      <a:r>
                        <a:rPr lang="en-US" sz="1400" b="1" u="none" strike="noStrike" dirty="0">
                          <a:effectLst/>
                        </a:rPr>
                        <a:t>$ 59,548.80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 $39,699.20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 $ 357,292.80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$ </a:t>
                      </a:r>
                      <a:r>
                        <a:rPr lang="en-US" sz="1400" b="1" u="none" strike="noStrike" dirty="0">
                          <a:effectLst/>
                        </a:rPr>
                        <a:t>456,540.80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tx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9286917"/>
                  </a:ext>
                </a:extLst>
              </a:tr>
            </a:tbl>
          </a:graphicData>
        </a:graphic>
      </p:graphicFrame>
      <p:sp>
        <p:nvSpPr>
          <p:cNvPr id="7" name="Oval 6">
            <a:extLst>
              <a:ext uri="{FF2B5EF4-FFF2-40B4-BE49-F238E27FC236}">
                <a16:creationId xmlns:a16="http://schemas.microsoft.com/office/drawing/2014/main" id="{42873095-4325-41BC-A2A9-547DA358FA1E}"/>
              </a:ext>
            </a:extLst>
          </p:cNvPr>
          <p:cNvSpPr/>
          <p:nvPr/>
        </p:nvSpPr>
        <p:spPr bwMode="auto">
          <a:xfrm>
            <a:off x="7239000" y="5715000"/>
            <a:ext cx="1066799" cy="632691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68725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-152400" y="1581441"/>
            <a:ext cx="1211579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6263" lvl="1" indent="-347663" eaLnBrk="1" hangingPunct="1"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Wingdings" panose="05000000000000000000" pitchFamily="2" charset="2"/>
              <a:buChar char="Ø"/>
              <a:defRPr/>
            </a:pPr>
            <a:r>
              <a:rPr lang="en-US" altLang="en-US" sz="25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Highway Safety Improvement Project – </a:t>
            </a:r>
            <a:r>
              <a:rPr lang="en-US" sz="25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MLK Boulevard at N Broadway Signal and Pedestrian Improvements</a:t>
            </a:r>
            <a:endParaRPr lang="en-US" altLang="en-US" sz="25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DFDAD84-6873-405D-8D5B-56A2696B18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59" y="2411087"/>
            <a:ext cx="5247689" cy="4218314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AB0ECDDA-E7C9-40E9-BC95-4396F0DC0E4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2811334"/>
              </p:ext>
            </p:extLst>
          </p:nvPr>
        </p:nvGraphicFramePr>
        <p:xfrm>
          <a:off x="5410200" y="3559210"/>
          <a:ext cx="6644641" cy="2648445"/>
        </p:xfrm>
        <a:graphic>
          <a:graphicData uri="http://schemas.openxmlformats.org/drawingml/2006/table">
            <a:tbl>
              <a:tblPr>
                <a:solidFill>
                  <a:schemeClr val="tx1"/>
                </a:solidFill>
                <a:tableStyleId>{69C7853C-536D-4A76-A0AE-DD22124D55A5}</a:tableStyleId>
              </a:tblPr>
              <a:tblGrid>
                <a:gridCol w="1556954">
                  <a:extLst>
                    <a:ext uri="{9D8B030D-6E8A-4147-A177-3AD203B41FA5}">
                      <a16:colId xmlns:a16="http://schemas.microsoft.com/office/drawing/2014/main" val="4219993007"/>
                    </a:ext>
                  </a:extLst>
                </a:gridCol>
                <a:gridCol w="1186246">
                  <a:extLst>
                    <a:ext uri="{9D8B030D-6E8A-4147-A177-3AD203B41FA5}">
                      <a16:colId xmlns:a16="http://schemas.microsoft.com/office/drawing/2014/main" val="2402686099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val="2451508883"/>
                    </a:ext>
                  </a:extLst>
                </a:gridCol>
                <a:gridCol w="1145962">
                  <a:extLst>
                    <a:ext uri="{9D8B030D-6E8A-4147-A177-3AD203B41FA5}">
                      <a16:colId xmlns:a16="http://schemas.microsoft.com/office/drawing/2014/main" val="3597220756"/>
                    </a:ext>
                  </a:extLst>
                </a:gridCol>
                <a:gridCol w="1307679">
                  <a:extLst>
                    <a:ext uri="{9D8B030D-6E8A-4147-A177-3AD203B41FA5}">
                      <a16:colId xmlns:a16="http://schemas.microsoft.com/office/drawing/2014/main" val="298933601"/>
                    </a:ext>
                  </a:extLst>
                </a:gridCol>
              </a:tblGrid>
              <a:tr h="324506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>
                          <a:effectLst/>
                        </a:rPr>
                        <a:t> 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City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TxDOT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Federal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Total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tx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0693426"/>
                  </a:ext>
                </a:extLst>
              </a:tr>
              <a:tr h="58735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>
                          <a:effectLst/>
                        </a:rPr>
                        <a:t>Engineering (10%)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$      16,499.20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$                         -  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$                         -  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$          16,499.20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177954158"/>
                  </a:ext>
                </a:extLst>
              </a:tr>
              <a:tr h="58735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>
                          <a:effectLst/>
                        </a:rPr>
                        <a:t>Contingency (5%)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$         8,249.60 </a:t>
                      </a:r>
                    </a:p>
                  </a:txBody>
                  <a:tcPr marL="9525" marR="9525" marT="9525" marB="0" anchor="b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$                         -   </a:t>
                      </a:r>
                    </a:p>
                  </a:txBody>
                  <a:tcPr marL="9525" marR="9525" marT="9525" marB="0" anchor="b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$                         -   </a:t>
                      </a:r>
                    </a:p>
                  </a:txBody>
                  <a:tcPr marL="9525" marR="9525" marT="9525" marB="0" anchor="b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$            8,249.60 </a:t>
                      </a:r>
                    </a:p>
                  </a:txBody>
                  <a:tcPr marL="9525" marR="9525" marT="9525" marB="0" anchor="b">
                    <a:solidFill>
                      <a:schemeClr val="tx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5361754"/>
                  </a:ext>
                </a:extLst>
              </a:tr>
              <a:tr h="58735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>
                          <a:effectLst/>
                        </a:rPr>
                        <a:t>Construction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$      16,499.20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$                         -  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$        148,492.80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$        164,992.00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27353048"/>
                  </a:ext>
                </a:extLst>
              </a:tr>
              <a:tr h="56186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>
                          <a:effectLst/>
                        </a:rPr>
                        <a:t>Total: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$      </a:t>
                      </a:r>
                      <a:r>
                        <a:rPr lang="en-US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41,248.00 </a:t>
                      </a:r>
                    </a:p>
                  </a:txBody>
                  <a:tcPr marL="9525" marR="9525" marT="9525" marB="0" anchor="b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$                         -   </a:t>
                      </a:r>
                    </a:p>
                  </a:txBody>
                  <a:tcPr marL="9525" marR="9525" marT="9525" marB="0" anchor="b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$        148,492.80 </a:t>
                      </a:r>
                    </a:p>
                  </a:txBody>
                  <a:tcPr marL="9525" marR="9525" marT="9525" marB="0" anchor="b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$        189,740.80 </a:t>
                      </a:r>
                    </a:p>
                  </a:txBody>
                  <a:tcPr marL="9525" marR="9525" marT="9525" marB="0" anchor="b">
                    <a:solidFill>
                      <a:schemeClr val="tx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6021695"/>
                  </a:ext>
                </a:extLst>
              </a:tr>
            </a:tbl>
          </a:graphicData>
        </a:graphic>
      </p:graphicFrame>
      <p:sp>
        <p:nvSpPr>
          <p:cNvPr id="8" name="Oval 7">
            <a:extLst>
              <a:ext uri="{FF2B5EF4-FFF2-40B4-BE49-F238E27FC236}">
                <a16:creationId xmlns:a16="http://schemas.microsoft.com/office/drawing/2014/main" id="{8DC66261-A6DC-4356-8E2C-CEE77D77EDFF}"/>
              </a:ext>
            </a:extLst>
          </p:cNvPr>
          <p:cNvSpPr/>
          <p:nvPr/>
        </p:nvSpPr>
        <p:spPr bwMode="auto">
          <a:xfrm>
            <a:off x="6934201" y="5791200"/>
            <a:ext cx="1195804" cy="632691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52628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6671B23-1F5F-40AF-9158-57EAA1B7562F}"/>
              </a:ext>
            </a:extLst>
          </p:cNvPr>
          <p:cNvSpPr txBox="1"/>
          <p:nvPr/>
        </p:nvSpPr>
        <p:spPr>
          <a:xfrm>
            <a:off x="-152400" y="1636776"/>
            <a:ext cx="1211579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6263" lvl="1" indent="-347663" eaLnBrk="1" hangingPunct="1"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Wingdings" panose="05000000000000000000" pitchFamily="2" charset="2"/>
              <a:buChar char="Ø"/>
              <a:defRPr/>
            </a:pPr>
            <a:r>
              <a:rPr lang="en-US" altLang="en-US" sz="25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Highway Safety Improvement Project – </a:t>
            </a:r>
            <a:r>
              <a:rPr lang="en-US" sz="25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New Copeland Road Corridor Signal and Pedestrian Improvements</a:t>
            </a:r>
            <a:endParaRPr lang="en-US" altLang="en-US" sz="25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63839875-968F-476A-A4BC-CAF27B0B2B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5087065"/>
              </p:ext>
            </p:extLst>
          </p:nvPr>
        </p:nvGraphicFramePr>
        <p:xfrm>
          <a:off x="5105400" y="3559210"/>
          <a:ext cx="6949441" cy="2765389"/>
        </p:xfrm>
        <a:graphic>
          <a:graphicData uri="http://schemas.openxmlformats.org/drawingml/2006/table">
            <a:tbl>
              <a:tblPr>
                <a:solidFill>
                  <a:schemeClr val="tx1"/>
                </a:solidFill>
                <a:tableStyleId>{69C7853C-536D-4A76-A0AE-DD22124D55A5}</a:tableStyleId>
              </a:tblPr>
              <a:tblGrid>
                <a:gridCol w="1628374">
                  <a:extLst>
                    <a:ext uri="{9D8B030D-6E8A-4147-A177-3AD203B41FA5}">
                      <a16:colId xmlns:a16="http://schemas.microsoft.com/office/drawing/2014/main" val="4219993007"/>
                    </a:ext>
                  </a:extLst>
                </a:gridCol>
                <a:gridCol w="1191026">
                  <a:extLst>
                    <a:ext uri="{9D8B030D-6E8A-4147-A177-3AD203B41FA5}">
                      <a16:colId xmlns:a16="http://schemas.microsoft.com/office/drawing/2014/main" val="2402686099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451508883"/>
                    </a:ext>
                  </a:extLst>
                </a:gridCol>
                <a:gridCol w="1390777">
                  <a:extLst>
                    <a:ext uri="{9D8B030D-6E8A-4147-A177-3AD203B41FA5}">
                      <a16:colId xmlns:a16="http://schemas.microsoft.com/office/drawing/2014/main" val="3597220756"/>
                    </a:ext>
                  </a:extLst>
                </a:gridCol>
                <a:gridCol w="1367664">
                  <a:extLst>
                    <a:ext uri="{9D8B030D-6E8A-4147-A177-3AD203B41FA5}">
                      <a16:colId xmlns:a16="http://schemas.microsoft.com/office/drawing/2014/main" val="298933601"/>
                    </a:ext>
                  </a:extLst>
                </a:gridCol>
              </a:tblGrid>
              <a:tr h="333701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>
                          <a:effectLst/>
                        </a:rPr>
                        <a:t> 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City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TxDOT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Federal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Total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tx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0693426"/>
                  </a:ext>
                </a:extLst>
              </a:tr>
              <a:tr h="6040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>
                          <a:effectLst/>
                        </a:rPr>
                        <a:t>Engineering (10%)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$      45,833.10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$                         -  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$                         -  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$          45,833.10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177954158"/>
                  </a:ext>
                </a:extLst>
              </a:tr>
              <a:tr h="6040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>
                          <a:effectLst/>
                        </a:rPr>
                        <a:t>Contingency (5%)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$      22,916.55 </a:t>
                      </a:r>
                    </a:p>
                  </a:txBody>
                  <a:tcPr marL="9525" marR="9525" marT="9525" marB="0" anchor="b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$                         -   </a:t>
                      </a:r>
                    </a:p>
                  </a:txBody>
                  <a:tcPr marL="9525" marR="9525" marT="9525" marB="0" anchor="b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$                         -   </a:t>
                      </a:r>
                    </a:p>
                  </a:txBody>
                  <a:tcPr marL="9525" marR="9525" marT="9525" marB="0" anchor="b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$          22,916.55 </a:t>
                      </a:r>
                    </a:p>
                  </a:txBody>
                  <a:tcPr marL="9525" marR="9525" marT="9525" marB="0" anchor="b">
                    <a:solidFill>
                      <a:schemeClr val="tx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5361754"/>
                  </a:ext>
                </a:extLst>
              </a:tr>
              <a:tr h="6040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>
                          <a:effectLst/>
                        </a:rPr>
                        <a:t>Construction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$      45,833.10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$                         -  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$        412,497.90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$        458,331.00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27353048"/>
                  </a:ext>
                </a:extLst>
              </a:tr>
              <a:tr h="61968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>
                          <a:effectLst/>
                        </a:rPr>
                        <a:t>Total: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$    114,582.75 </a:t>
                      </a:r>
                    </a:p>
                  </a:txBody>
                  <a:tcPr marL="9525" marR="9525" marT="9525" marB="0" anchor="b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$                         -   </a:t>
                      </a:r>
                    </a:p>
                  </a:txBody>
                  <a:tcPr marL="9525" marR="9525" marT="9525" marB="0" anchor="b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$        412,497.90 </a:t>
                      </a:r>
                    </a:p>
                  </a:txBody>
                  <a:tcPr marL="9525" marR="9525" marT="9525" marB="0" anchor="b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$        527,080.65 </a:t>
                      </a:r>
                    </a:p>
                  </a:txBody>
                  <a:tcPr marL="9525" marR="9525" marT="9525" marB="0" anchor="b">
                    <a:solidFill>
                      <a:schemeClr val="tx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6021695"/>
                  </a:ext>
                </a:extLst>
              </a:tr>
            </a:tbl>
          </a:graphicData>
        </a:graphic>
      </p:graphicFrame>
      <p:sp>
        <p:nvSpPr>
          <p:cNvPr id="7" name="Oval 6">
            <a:extLst>
              <a:ext uri="{FF2B5EF4-FFF2-40B4-BE49-F238E27FC236}">
                <a16:creationId xmlns:a16="http://schemas.microsoft.com/office/drawing/2014/main" id="{7091DA0D-1EF4-4ED2-981D-61689A3C445B}"/>
              </a:ext>
            </a:extLst>
          </p:cNvPr>
          <p:cNvSpPr/>
          <p:nvPr/>
        </p:nvSpPr>
        <p:spPr bwMode="auto">
          <a:xfrm>
            <a:off x="6705600" y="5867400"/>
            <a:ext cx="1195804" cy="632691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Garamond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E6453F6-1656-49C6-AA4C-1DDA297C8F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968" y="2643205"/>
            <a:ext cx="4788129" cy="3856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1848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6671B23-1F5F-40AF-9158-57EAA1B7562F}"/>
              </a:ext>
            </a:extLst>
          </p:cNvPr>
          <p:cNvSpPr txBox="1"/>
          <p:nvPr/>
        </p:nvSpPr>
        <p:spPr>
          <a:xfrm>
            <a:off x="76201" y="1543341"/>
            <a:ext cx="1211579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6263" lvl="1" indent="-347663" eaLnBrk="1" hangingPunct="1"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Wingdings" panose="05000000000000000000" pitchFamily="2" charset="2"/>
              <a:buChar char="Ø"/>
              <a:defRPr/>
            </a:pPr>
            <a:r>
              <a:rPr lang="en-US" altLang="en-US" sz="25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Highway Safety Improvement Project – </a:t>
            </a:r>
            <a:r>
              <a:rPr lang="en-US" sz="25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N. Broadway at 26th Street Pedestrian Crosswalk Improvements</a:t>
            </a:r>
            <a:endParaRPr lang="en-US" altLang="en-US" sz="25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63839875-968F-476A-A4BC-CAF27B0B2B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5328487"/>
              </p:ext>
            </p:extLst>
          </p:nvPr>
        </p:nvGraphicFramePr>
        <p:xfrm>
          <a:off x="5105400" y="3559210"/>
          <a:ext cx="6949441" cy="2765389"/>
        </p:xfrm>
        <a:graphic>
          <a:graphicData uri="http://schemas.openxmlformats.org/drawingml/2006/table">
            <a:tbl>
              <a:tblPr>
                <a:solidFill>
                  <a:schemeClr val="tx1"/>
                </a:solidFill>
                <a:tableStyleId>{69C7853C-536D-4A76-A0AE-DD22124D55A5}</a:tableStyleId>
              </a:tblPr>
              <a:tblGrid>
                <a:gridCol w="1628374">
                  <a:extLst>
                    <a:ext uri="{9D8B030D-6E8A-4147-A177-3AD203B41FA5}">
                      <a16:colId xmlns:a16="http://schemas.microsoft.com/office/drawing/2014/main" val="4219993007"/>
                    </a:ext>
                  </a:extLst>
                </a:gridCol>
                <a:gridCol w="1191026">
                  <a:extLst>
                    <a:ext uri="{9D8B030D-6E8A-4147-A177-3AD203B41FA5}">
                      <a16:colId xmlns:a16="http://schemas.microsoft.com/office/drawing/2014/main" val="2402686099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451508883"/>
                    </a:ext>
                  </a:extLst>
                </a:gridCol>
                <a:gridCol w="1390777">
                  <a:extLst>
                    <a:ext uri="{9D8B030D-6E8A-4147-A177-3AD203B41FA5}">
                      <a16:colId xmlns:a16="http://schemas.microsoft.com/office/drawing/2014/main" val="3597220756"/>
                    </a:ext>
                  </a:extLst>
                </a:gridCol>
                <a:gridCol w="1367664">
                  <a:extLst>
                    <a:ext uri="{9D8B030D-6E8A-4147-A177-3AD203B41FA5}">
                      <a16:colId xmlns:a16="http://schemas.microsoft.com/office/drawing/2014/main" val="298933601"/>
                    </a:ext>
                  </a:extLst>
                </a:gridCol>
              </a:tblGrid>
              <a:tr h="333701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>
                          <a:effectLst/>
                        </a:rPr>
                        <a:t> 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City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TxDOT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Federal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Total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tx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0693426"/>
                  </a:ext>
                </a:extLst>
              </a:tr>
              <a:tr h="6040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>
                          <a:effectLst/>
                        </a:rPr>
                        <a:t>Engineering (10%)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$      2,441.00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$                         -  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$                         -  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$          2,441.00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177954158"/>
                  </a:ext>
                </a:extLst>
              </a:tr>
              <a:tr h="6040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>
                          <a:effectLst/>
                        </a:rPr>
                        <a:t>Contingency (5%)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$      1,220.50 </a:t>
                      </a:r>
                    </a:p>
                  </a:txBody>
                  <a:tcPr marL="9525" marR="9525" marT="9525" marB="0" anchor="b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$                         -   </a:t>
                      </a:r>
                    </a:p>
                  </a:txBody>
                  <a:tcPr marL="9525" marR="9525" marT="9525" marB="0" anchor="b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$                         -   </a:t>
                      </a:r>
                    </a:p>
                  </a:txBody>
                  <a:tcPr marL="9525" marR="9525" marT="9525" marB="0" anchor="b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$          1,220.50 </a:t>
                      </a:r>
                    </a:p>
                  </a:txBody>
                  <a:tcPr marL="9525" marR="9525" marT="9525" marB="0" anchor="b">
                    <a:solidFill>
                      <a:schemeClr val="tx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5361754"/>
                  </a:ext>
                </a:extLst>
              </a:tr>
              <a:tr h="6040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>
                          <a:effectLst/>
                        </a:rPr>
                        <a:t>Construction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$       2,441.00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$                         -  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$        21,969.00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$        24,410.00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27353048"/>
                  </a:ext>
                </a:extLst>
              </a:tr>
              <a:tr h="61968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>
                          <a:effectLst/>
                        </a:rPr>
                        <a:t>Total: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$    6,102.50 </a:t>
                      </a:r>
                    </a:p>
                  </a:txBody>
                  <a:tcPr marL="9525" marR="9525" marT="9525" marB="0" anchor="b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$                         -   </a:t>
                      </a:r>
                    </a:p>
                  </a:txBody>
                  <a:tcPr marL="9525" marR="9525" marT="9525" marB="0" anchor="b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$        21,969.00 </a:t>
                      </a:r>
                    </a:p>
                  </a:txBody>
                  <a:tcPr marL="9525" marR="9525" marT="9525" marB="0" anchor="b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$        28,071.50</a:t>
                      </a:r>
                    </a:p>
                  </a:txBody>
                  <a:tcPr marL="9525" marR="9525" marT="9525" marB="0" anchor="b">
                    <a:solidFill>
                      <a:schemeClr val="tx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6021695"/>
                  </a:ext>
                </a:extLst>
              </a:tr>
            </a:tbl>
          </a:graphicData>
        </a:graphic>
      </p:graphicFrame>
      <p:sp>
        <p:nvSpPr>
          <p:cNvPr id="7" name="Oval 6">
            <a:extLst>
              <a:ext uri="{FF2B5EF4-FFF2-40B4-BE49-F238E27FC236}">
                <a16:creationId xmlns:a16="http://schemas.microsoft.com/office/drawing/2014/main" id="{7091DA0D-1EF4-4ED2-981D-61689A3C445B}"/>
              </a:ext>
            </a:extLst>
          </p:cNvPr>
          <p:cNvSpPr/>
          <p:nvPr/>
        </p:nvSpPr>
        <p:spPr bwMode="auto">
          <a:xfrm>
            <a:off x="6705600" y="5867400"/>
            <a:ext cx="1195804" cy="632691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Garamond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724EBDE-57D3-44D7-9A24-66595ED9D4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018" y="2761243"/>
            <a:ext cx="4765694" cy="3563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652185"/>
      </p:ext>
    </p:extLst>
  </p:cSld>
  <p:clrMapOvr>
    <a:masterClrMapping/>
  </p:clrMapOvr>
</p:sld>
</file>

<file path=ppt/theme/theme1.xml><?xml version="1.0" encoding="utf-8"?>
<a:theme xmlns:a="http://schemas.openxmlformats.org/drawingml/2006/main" name="Stream">
  <a:themeElements>
    <a:clrScheme name="Stream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tream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</a:defRPr>
        </a:defPPr>
      </a:lstStyle>
    </a:lnDef>
  </a:objectDefaults>
  <a:extraClrSchemeLst>
    <a:extraClrScheme>
      <a:clrScheme name="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Stream</Template>
  <TotalTime>9284</TotalTime>
  <Words>1351</Words>
  <Application>Microsoft Office PowerPoint</Application>
  <PresentationFormat>Widescreen</PresentationFormat>
  <Paragraphs>304</Paragraphs>
  <Slides>24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Arial</vt:lpstr>
      <vt:lpstr>Arial Black</vt:lpstr>
      <vt:lpstr>Calibri</vt:lpstr>
      <vt:lpstr>Garamond</vt:lpstr>
      <vt:lpstr>Times New Roman</vt:lpstr>
      <vt:lpstr>Wingdings</vt:lpstr>
      <vt:lpstr>Stream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COT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sguthrie</dc:creator>
  <cp:lastModifiedBy>Davis Dickson</cp:lastModifiedBy>
  <cp:revision>419</cp:revision>
  <cp:lastPrinted>2021-07-14T20:07:43Z</cp:lastPrinted>
  <dcterms:created xsi:type="dcterms:W3CDTF">2009-09-17T16:04:58Z</dcterms:created>
  <dcterms:modified xsi:type="dcterms:W3CDTF">2021-07-27T15:24:23Z</dcterms:modified>
</cp:coreProperties>
</file>